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6" r:id="rId3"/>
    <p:sldMasterId id="2147483687" r:id="rId4"/>
    <p:sldMasterId id="2147483688" r:id="rId5"/>
    <p:sldMasterId id="214748368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</p:sldIdLst>
  <p:sldSz cy="6858000" cx="9144000"/>
  <p:notesSz cx="6858000" cy="9144000"/>
  <p:embeddedFontLst>
    <p:embeddedFont>
      <p:font typeface="Roboto"/>
      <p:regular r:id="rId51"/>
      <p:bold r:id="rId52"/>
      <p:italic r:id="rId53"/>
      <p:boldItalic r:id="rId54"/>
    </p:embeddedFont>
    <p:embeddedFont>
      <p:font typeface="Source Code Pro"/>
      <p:regular r:id="rId55"/>
      <p:bold r:id="rId56"/>
    </p:embeddedFont>
    <p:embeddedFont>
      <p:font typeface="Roboto Light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RobotoLight-bold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Roboto-regular.fntdata"/><Relationship Id="rId50" Type="http://schemas.openxmlformats.org/officeDocument/2006/relationships/slide" Target="slides/slide43.xml"/><Relationship Id="rId53" Type="http://schemas.openxmlformats.org/officeDocument/2006/relationships/font" Target="fonts/Roboto-italic.fntdata"/><Relationship Id="rId52" Type="http://schemas.openxmlformats.org/officeDocument/2006/relationships/font" Target="fonts/Roboto-bold.fntdata"/><Relationship Id="rId11" Type="http://schemas.openxmlformats.org/officeDocument/2006/relationships/slide" Target="slides/slide4.xml"/><Relationship Id="rId55" Type="http://schemas.openxmlformats.org/officeDocument/2006/relationships/font" Target="fonts/SourceCodePro-regular.fntdata"/><Relationship Id="rId10" Type="http://schemas.openxmlformats.org/officeDocument/2006/relationships/slide" Target="slides/slide3.xml"/><Relationship Id="rId54" Type="http://schemas.openxmlformats.org/officeDocument/2006/relationships/font" Target="fonts/Roboto-boldItalic.fntdata"/><Relationship Id="rId13" Type="http://schemas.openxmlformats.org/officeDocument/2006/relationships/slide" Target="slides/slide6.xml"/><Relationship Id="rId57" Type="http://schemas.openxmlformats.org/officeDocument/2006/relationships/font" Target="fonts/RobotoLight-regular.fntdata"/><Relationship Id="rId12" Type="http://schemas.openxmlformats.org/officeDocument/2006/relationships/slide" Target="slides/slide5.xml"/><Relationship Id="rId56" Type="http://schemas.openxmlformats.org/officeDocument/2006/relationships/font" Target="fonts/SourceCodePro-bold.fntdata"/><Relationship Id="rId15" Type="http://schemas.openxmlformats.org/officeDocument/2006/relationships/slide" Target="slides/slide8.xml"/><Relationship Id="rId59" Type="http://schemas.openxmlformats.org/officeDocument/2006/relationships/font" Target="fonts/RobotoLight-italic.fntdata"/><Relationship Id="rId14" Type="http://schemas.openxmlformats.org/officeDocument/2006/relationships/slide" Target="slides/slide7.xml"/><Relationship Id="rId58" Type="http://schemas.openxmlformats.org/officeDocument/2006/relationships/font" Target="fonts/RobotoLight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大家好，我叫顾仁民，是谷歌上海的一位资深工程师。很高兴来到武汉这个人杰地灵的地方。今天我要给大家分享TensorFlow相关的内容。</a:t>
            </a:r>
          </a:p>
        </p:txBody>
      </p:sp>
      <p:sp>
        <p:nvSpPr>
          <p:cNvPr id="136" name="Shape 136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前面我们讲了很多单个应用，这里我们看一下TensorFlow在谷歌内部的使用情况。毋容置疑，TensorFlow被广泛用于研究，DeepMind团队全面使用TensorFlow，AlphaGo即基于TensorFlow研发。TensorFlow不光用于研究，还被广泛地用于生产系统。几乎每一个重要产品都使用了TensorFlow。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-GB"/>
              <a:t>中间的竖线是TensorFlow的内部发布日期，短短的时间，内部已经广泛地使用起来。</a:t>
            </a:r>
            <a:r>
              <a:rPr lang="en-GB">
                <a:solidFill>
                  <a:schemeClr val="dk1"/>
                </a:solidFill>
              </a:rPr>
              <a:t>去年底的统计显示，有4000多个项目文件夹中包含了TensorFlow代码。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我们刚讲了几个TensorFlow的案例以及谷歌内部使用TensorFlow的情况。现在我们进入第二部分，TensorFlow简介。希望能帮助大家对TensorFlow有个</a:t>
            </a:r>
            <a:r>
              <a:rPr lang="en-GB">
                <a:solidFill>
                  <a:schemeClr val="dk1"/>
                </a:solidFill>
              </a:rPr>
              <a:t>快速的</a:t>
            </a:r>
            <a:r>
              <a:rPr lang="en-GB"/>
              <a:t>了解。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我们先讲一下人工智能，机器学习，深度学习等热门概念。一般而言，我们可以认为这三个概念是包含关系。最早期的人工智能可以认为是一些经典算法，如min-max博弈树，运筹规划等。这些技术是硬编码的，是定死的，需要很多写代码的工作。在80年代初期，机器学习技术显现出来。与传统人工智能相比，机器学习强调从数据中学习，而不是硬编码。这期间就出现了现在仍然很流行的神经网络技术，如LSTM</a:t>
            </a:r>
            <a:r>
              <a:rPr lang="en-GB">
                <a:solidFill>
                  <a:schemeClr val="dk1"/>
                </a:solidFill>
              </a:rPr>
              <a:t>在</a:t>
            </a:r>
            <a:r>
              <a:rPr lang="en-GB"/>
              <a:t>1997年就已经被提出。当时受限于计算能力和数据规模，这些技术并没有被得到大规模应用。这段时间很有意思，1995年windows 95发布，代表了PC时代。我本人在2004年接触神经网络，07年硕士毕业，硬生生地和这一大趋势失之交臂。在坐的85%还是学生，大家赶上了好时代。2010年后深度学习得到了极大的发展。这里有两个促进因素，一是计算能力的提高，如GPU加速等，二是移动互联网和分布式计算带来的海量数据。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-GB"/>
              <a:t>我们讲了人工智能，机器学习，深度学习，那么他们和今天的主题TensorFlow有什么关系呢？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我们先来看看多个软件库的自我描述，再来猜一猜哪一个是TensorFlow。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这里给出了多个库自我描述的截图。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第一个是轻量可扩展的深度学习框架。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第二个是带GPU加速的Python的动态神经网络库。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第三个是灵活高效的深度学习库。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第四个是开源的机器智能库。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-GB"/>
              <a:t>猜猜TensorFlow是哪一个？第四个口气最大，直指机器智能。第四个就是TensorFlow的自我描述。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我们咬文嚼字一下。TensorFlow是一个  使用 数据流图 进行 数值计算 的开源软件库。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我们借一个简单的计算来描述TensorFlow的基本概念。这里n1=i+a；n2=i+b；n3=n1+n2。三个加法计算可以用右边的图描述。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对应到TensorFlow，它有几个基本概念，整个图叫Graph，图上每个节点叫Node，Node的输入是上一层节点的输出，Node经过operation运算后输出到下一层。图的详细结构的protobuf描述可以参考此处链接。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落实到代码层面，我们将上述的图表述成这样的代码。这段代码在描述一个图，即这里的graph。placeholder可以认为是输入。variable可以认为是模型的参数。加法在这里表示为tf.add。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这里add也就是operator。TensorFlow内置了很多常用的机器智能可能用到的operator，我们也可以自定义新的operator。Tensor可以简单认为是节点的输出结果，它是一个多维数组。</a:t>
            </a:r>
            <a:r>
              <a:rPr lang="en-GB">
                <a:solidFill>
                  <a:schemeClr val="dk1"/>
                </a:solidFill>
              </a:rPr>
              <a:t>TensorFlow的基本概念非常简单。概况一下，即图，节点，操作，多维数组。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我们来看一下TensorFlow的大体框架。最底层是各种软硬件平台，我们支持多种平台，Android，iOS，GPU，CPU都支持。在这之上，执行引擎是TensorFlow最关键的部分，它是使用C++实现的。再往上就是我们熟悉的一些API封装。我们提供了Python, C++, Go, Java等多种语言的绑定。技术社区还提供了更多的绑定，如Rust等。再往上，我们有一个封装的Layers层，包含了很多常用的深度学习模块。再往上就是Keras，Estimator等高层API。高层API封装更多，使用更简单。像线性回归，逻辑回归，多层神经网络等常用结构，我们提供了开箱即用的封装。我们甚至可以找到GAN对抗生成网络这样一些比较新的神经网络封装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我们先介绍下这次演讲内容。考虑到今天有65%的听众是本科生，20%是研究生，第一部分我们先介绍下TensorFlow的有趣案例，让大家了解一下TensorFlow可以做哪些事情。在这之后，第二部分，我们对TensorFlow做个简要介绍，涵盖其重要概念，帮助大家在会后可以更容易地继续学习TensorFlow。由于TensorFlow主要用于机器智能，在这部分我们也简单介绍下机器智能。最后的第三部分，我们介绍一下TensorFlow的最新动态，包括上周刚正式发布的1.4以及Eager模式的预览版本。最后我们依次介绍嵌入式和分布式环境下的TensorFlow。时间有限，点到为止，希望这次演讲可以帮助大家会后更容易更高效地深入学习和使用TensorFlow。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TensorFlow更详细的入门上手介绍可以参考GDG DevFest 2017上海站的资料。里面有几个动手教程，可以帮助大家快速上手。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我们刚讲了两大部分，第一部分是TensorFlow的有趣应用，第二部分是TensorFlow的基本概念。现在我们进入第三大部分，TensorFlow的新动态。TensorFlow的迭代开发非常快，上周我们的TensorFlow 1.4就发布了，最新代码中还包含了Eager模式的预览版本。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我们先来讲一下Eager模式，我们可以在最新的代码库中找到Eager模式的示例，他还没有正式发布，但是我们已经可以体验它了。这里的上半部分是基于静态图的传统模式。我们先定义一个图的结构，然后运行这个图得到结果。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-GB"/>
              <a:t>下面部分是Eager模式的代码。可以看出Eager模式非常简单直观。我们不需要知道图的概念，就像写一般的程序一样。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GB"/>
              <a:t>这里有个例子充分体验了Eager模式的好处。使用传统的模式编程，我们需要使用tf.while_loop这类函数。使用Eager模式，更易上手，可以少写代码，可以立刻执行调试，可以实现动态图。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GB"/>
              <a:t>最新代码库已经包含Eager模式。它尚未正式发布，可能还有些地方需要被改进，欢迎大家贡献力量。更多细节可以参考这个链接。这个演讲文档会由组织方转达给大家。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接下来我们讲一下TensorFlow 1.4的新功能。1.4已经于上周正式发布了。里面的一个重要内容即自带了keras。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Keras是由谷歌员工开发的一个高层API，用于深度学习。从本质上来讲，keras更像是一个API的规范。以前我们有个独立于TensorFlow的实现。现在我们将keras作为一等公民内置放入TensorFlow。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打个比方，这就像一个接口，有两个类的实现。Tensorflow里的tf.keras是这个接口的一个实现类。不同的是，它使用的是一个自定义后端，有了这个后端，我们就可以把keras与TensorFlow的estimator或者serving整合起来，我们可以提供对分布式执行和生成环境部署等各方面支持。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这里是使用Keras实现一个深度卷积神经网络的代码。这里大致包含了卷积层，池化层，丢弃层，全连接层以及最后的SoftMax多分类层。我们还可以指定loss函数和optimizer函数。</a:t>
            </a:r>
            <a:r>
              <a:rPr lang="en-GB">
                <a:solidFill>
                  <a:schemeClr val="dk1"/>
                </a:solidFill>
              </a:rPr>
              <a:t>寥寥几行代码，可以解决图像识别这样高难度的任务。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Shape 4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这张图描述了Keras在大体架构中所在的位置。我们还可以将Kersa转化为Estimator，充分利用TensorFlow的更多其他功能，如TensorBoard整合，分布式训练，生产环境部署等。这里有个链接可以参考示例代码。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1.4版本的另一个大功能是tf.data。数据是机器学习的血液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GB"/>
              <a:t>在每秒万亿次浮点运算能力的机器面前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GB"/>
              <a:t>数据的导入速度变成了瓶颈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Shape 4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以前我们有Feed Dictionary和Queue两种输入数据方式。feed dictionary不适合大规模数据。queue可能会受限制于python的全局锁，且不够灵活方便。新的推荐方式是tf.data里面的Dataset。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我们开始讲第一部分，TensorFlow的有趣案例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Shape 4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tf.data可以认为分了三个部分，第一部分是数据源。我们可以从文本文件导入，也可以从二进制文件导入，还可以从自定的多种途径导入。中间部分是转换层。我们可以乱序，分批，过滤，重复等等操作。最后我们可以得到迭代器，将数据喂入给模型。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Shape 4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下面我们讲讲TensorFlow在设备端的进展情况。TensorFlow支持多种设备，可以是手机，树莓派，也可以是高端GPU或定制设备，如Google的TPU。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Shape 4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在</a:t>
            </a:r>
            <a:r>
              <a:rPr lang="en-GB"/>
              <a:t>设备端，我们已经有了一些方案。这里有两个链接。其中一个优化方案是将浮点运算量化为int8运算。量化策略有很多。通常我们可以线性转换，将最大最小值的浮点区间映射到-128到128的int8区间。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Shape 4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设备端的另一个大的变化是TensorFlow Lite，这个还没有发布。但是Android NN API已经在Android 8.1中发布了。做移动端的朋友可以去看一看，它可支持移动端CPU, GPU甚至DSP。以后的移动设备会越来越智能。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Shape 5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讲完了设备端，再讲讲服务器端的分布式训练。上天入地，TensorFlow都可以覆盖。分布式训练有几个概念，PS是参数服务器，Woker是干活的工作服务器。Master和client通讯，协调整个集群。集群通过Device标识来进行寻址，可以细化到第几个机器的第几块GPU。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这里介绍分布式训练的几种模式。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Shape 5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图</a:t>
            </a:r>
            <a:r>
              <a:rPr lang="en-GB"/>
              <a:t>并行就是一个大运算图的一部分子图给一些设备计算。另一部分子图给另外一些设备计算。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Shape 5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数据并行是说不同的数据喂给不同机器里面的同样的图。大家一起算，可以异步更新</a:t>
            </a:r>
            <a:r>
              <a:rPr lang="en-GB">
                <a:solidFill>
                  <a:schemeClr val="dk1"/>
                </a:solidFill>
              </a:rPr>
              <a:t>梯度</a:t>
            </a:r>
            <a:r>
              <a:rPr lang="en-GB"/>
              <a:t>，也可以同步取平均更新梯度。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Shape 5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数据并行又分为图内复制和图间复制，这里是图内复制。数据在图的内部被切分开来进入多个同样的图。整个还是一个图。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Shape 5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图间复制是数据在图外面被切分开来，物理上可以认为是多个图，但是这些图共享权重，逻辑上还是一个图。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第一个案例是图像风格转换。我们可以用它来生成艺术照片。给一个图片，比如一只狗，可以输出多种不同风格的图片。以前有个</a:t>
            </a:r>
            <a:r>
              <a:rPr lang="en-GB">
                <a:solidFill>
                  <a:srgbClr val="545454"/>
                </a:solidFill>
                <a:highlight>
                  <a:srgbClr val="FFFFFF"/>
                </a:highlight>
              </a:rPr>
              <a:t>Prisma的软件最早流行起来，Prisma将图片传回服务器进行处理。现在这样的繁重的任务我们都可以直接在手机上进行处理。网络上有很多参考，如今有兴趣的朋友可以很容易地自己做一个app来进行风格转换了。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Shape 6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当数据有若干T，模型有若干亿参数，设备成百上千时，如何最后管理这些设备，有效分配任务变得重要起来。这个分配我们成为Device Placement。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Shape 6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chemeClr val="dk1"/>
                </a:solidFill>
              </a:rPr>
              <a:t>周玥枫同事在</a:t>
            </a:r>
            <a:r>
              <a:rPr lang="en-GB"/>
              <a:t>DevFest上海站分享了使用增强学习来进行Device-Placement的研究。左边输入是模型信息和设备信息。中间的增强学习模型训练一个策略来分配任务。任务运行得到时间消耗指标，作为反馈给增强学习模型。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Shape 6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这里是增强学习得到的Inception-V3模型的设备分配结果。白色是CPU，其他颜色是K80的GPU。结果非常有趣，更多细节请参考这个链接。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Shape 6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最后，我们介绍下几个渠道。谷歌中国开发者网站，谷歌TensorFlow中国网站，均可在国内访问。中文TensorFlow邮件组可以帮助大家集中讨论技术细节。还有我们的组织方GDG的官方网站。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-GB"/>
              <a:t>谢谢各位。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第二个例子是图像中物体的定位和识别。在谷歌图片搜索里面也含有相关技术。伴随着深度学习的发展，物体的定位和识别效果得到极大改善。各方面工程技术的发展也降低了这些高技术的门槛。使用TensorFlow，大家可以比较容易地实现一个简单系统。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第三个例子很有意思，通过使用TensorFlow来学习音符序列，模型可以预测后续的音符序列。这样我们可以制作一个钢琴陪练，人弹一小段音符，机器依据模型学习到的知识跟着弹出接下来的另一小段音符。这就像一个钢琴陪练，将一个人练琴的枯燥变得更加有趣。另外，作曲家也可以利用他挖掘创造灵感。这里有个超链接，整个工作全部由作者开源。感兴趣的朋友可以会后去深入了解一下。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这里讲一下谷歌翻译这一正式产品使用TensorFlow的情况。以往的谷歌翻译使用基于短语的方法，它包含了几十万行各种各样的硬编码逻辑。谷歌翻译团队使用神经网络来重新实现翻译系统，整个模型的核心部分只有几百行TensorFlow代码，这极大地简化了整个系统。简单并不代表低效，相反，翻译效果也有了极大的提升。同语系之间翻译的效果接近人的翻译效果。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我们这里顺带做一下广告，谷歌翻译可以在国内使用，大家可以搜索到相应的App。另外大家也可以使用网页版的translate.google.cn。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更进一步地，谷歌翻译团队将自然语言处理技术和OCR机器视觉技术进行了整合，使用App直接拍摄一张图片，图中的文字就能被翻译过来。一个典型的场景是出国旅游，如果去欧美国家，大家还可以打字母输入并翻译。但是如果去日本旅游呢？没有学习过日语的朋友字符都打不出来，自然没法使用翻译软件。谷歌翻译解决了这个问题，拍一下即可。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1714500" y="685800"/>
            <a:ext cx="3429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谷歌邮箱产品还使用TensorFlow进行机器学习来辅助用户智能回复邮件，极大地节约了用户的时间，很多情况下用户不再需要在手机小键盘上打字了。这个功能在2009被作为愚人节玩笑发布，在那个时候，大家觉得这是不可能的事情，所以接受了这是一个愚人节玩笑的事实。然而6年后，这一功能真的发布了。到2016年初，已经有10%以上的移动端回复是通过智能回复进行的。感兴趣的朋友，可以对你的微信消息进行学习，你也可以使用TensorFlow很快做一个微信消息的自动智能回复。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tx">
  <p:cSld name="INTERNAL INSTRUCTIONS">
    <p:bg>
      <p:bgPr>
        <a:solidFill>
          <a:srgbClr val="B71C1C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intro">
    <p:bg>
      <p:bgPr>
        <a:solidFill>
          <a:srgbClr val="F6F9F8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Segway Side">
    <p:bg>
      <p:bgPr>
        <a:solidFill>
          <a:srgbClr val="0E9AAD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749153" y="-38010"/>
            <a:ext cx="7645800" cy="69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lvl="0" rtl="0" algn="ctr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Sample Light Slid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Sample Dark Slide">
    <p:bg>
      <p:bgPr>
        <a:solidFill>
          <a:srgbClr val="445863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Photo blank">
    <p:bg>
      <p:bgPr>
        <a:solidFill>
          <a:srgbClr val="222222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Photo with text">
    <p:bg>
      <p:bgPr>
        <a:solidFill>
          <a:srgbClr val="222222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>
            <a:off x="0" y="4613838"/>
            <a:ext cx="9144000" cy="224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Shape 64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>
            <a:off x="8053097" y="5734157"/>
            <a:ext cx="735900" cy="71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Photo with text 1">
    <p:bg>
      <p:bgPr>
        <a:solidFill>
          <a:srgbClr val="222222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>
            <a:off x="0" y="0"/>
            <a:ext cx="45477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" name="Shape 67"/>
          <p:cNvPicPr preferRelativeResize="0"/>
          <p:nvPr/>
        </p:nvPicPr>
        <p:blipFill rotWithShape="1">
          <a:blip r:embed="rId2">
            <a:alphaModFix amt="60000"/>
          </a:blip>
          <a:srcRect b="0" l="0" r="0" t="0"/>
          <a:stretch/>
        </p:blipFill>
        <p:spPr>
          <a:xfrm>
            <a:off x="390900" y="6029150"/>
            <a:ext cx="466200" cy="4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Full 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Chart Slid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Shape 70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748431" y="6069179"/>
            <a:ext cx="373500" cy="36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Code Slide">
    <p:bg>
      <p:bgPr>
        <a:solidFill>
          <a:srgbClr val="445863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0" y="0"/>
            <a:ext cx="447600" cy="6858000"/>
          </a:xfrm>
          <a:prstGeom prst="rect">
            <a:avLst/>
          </a:prstGeom>
          <a:solidFill>
            <a:srgbClr val="FFFFFF">
              <a:alpha val="29800"/>
            </a:srgbClr>
          </a:solidFill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Shape 73"/>
          <p:cNvSpPr/>
          <p:nvPr/>
        </p:nvSpPr>
        <p:spPr>
          <a:xfrm flipH="1">
            <a:off x="508238" y="0"/>
            <a:ext cx="52500" cy="6858000"/>
          </a:xfrm>
          <a:prstGeom prst="rect">
            <a:avLst/>
          </a:prstGeom>
          <a:solidFill>
            <a:srgbClr val="FFFFFF">
              <a:alpha val="29800"/>
            </a:srgbClr>
          </a:solidFill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(Avoid) Title, Subtitle, Bulle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idx="1" type="body"/>
          </p:nvPr>
        </p:nvSpPr>
        <p:spPr>
          <a:xfrm>
            <a:off x="745959" y="1671099"/>
            <a:ext cx="7639500" cy="51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lvl="0" rtl="0">
              <a:lnSpc>
                <a:spcPct val="115000"/>
              </a:lnSpc>
              <a:spcBef>
                <a:spcPts val="0"/>
              </a:spcBef>
              <a:defRPr/>
            </a:lvl1pPr>
            <a:lvl2pPr lvl="1" marL="88900" rtl="0">
              <a:lnSpc>
                <a:spcPct val="115000"/>
              </a:lnSpc>
              <a:spcBef>
                <a:spcPts val="0"/>
              </a:spcBef>
              <a:buClr>
                <a:srgbClr val="404040"/>
              </a:buClr>
              <a:buFont typeface="Roboto"/>
              <a:buChar char="­"/>
              <a:defRPr/>
            </a:lvl2pPr>
            <a:lvl3pPr indent="177800" lvl="2" rtl="0">
              <a:lnSpc>
                <a:spcPct val="115000"/>
              </a:lnSpc>
              <a:spcBef>
                <a:spcPts val="0"/>
              </a:spcBef>
              <a:defRPr/>
            </a:lvl3pPr>
            <a:lvl4pPr indent="254000" lvl="3" rtl="0">
              <a:lnSpc>
                <a:spcPct val="115000"/>
              </a:lnSpc>
              <a:spcBef>
                <a:spcPts val="0"/>
              </a:spcBef>
              <a:defRPr/>
            </a:lvl4pPr>
            <a:lvl5pPr indent="342900" lvl="4" rtl="0">
              <a:lnSpc>
                <a:spcPct val="115000"/>
              </a:lnSpc>
              <a:spcBef>
                <a:spcPts val="0"/>
              </a:spcBef>
              <a:defRPr/>
            </a:lvl5pPr>
            <a:lvl6pPr indent="431800" lvl="5" rtl="0">
              <a:lnSpc>
                <a:spcPct val="115000"/>
              </a:lnSpc>
              <a:spcBef>
                <a:spcPts val="0"/>
              </a:spcBef>
              <a:defRPr/>
            </a:lvl6pPr>
            <a:lvl7pPr indent="596900" lvl="6" rtl="0">
              <a:lnSpc>
                <a:spcPct val="115000"/>
              </a:lnSpc>
              <a:spcBef>
                <a:spcPts val="0"/>
              </a:spcBef>
              <a:defRPr/>
            </a:lvl7pPr>
            <a:lvl8pPr indent="863600" lvl="7" rtl="0">
              <a:lnSpc>
                <a:spcPct val="115000"/>
              </a:lnSpc>
              <a:spcBef>
                <a:spcPts val="0"/>
              </a:spcBef>
              <a:defRPr/>
            </a:lvl8pPr>
            <a:lvl9pPr indent="1206500" lvl="8" rtl="0">
              <a:lnSpc>
                <a:spcPct val="115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76" name="Shape 76"/>
          <p:cNvSpPr txBox="1"/>
          <p:nvPr>
            <p:ph type="title"/>
          </p:nvPr>
        </p:nvSpPr>
        <p:spPr>
          <a:xfrm>
            <a:off x="745941" y="0"/>
            <a:ext cx="53397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thank you">
    <p:bg>
      <p:bgPr>
        <a:solidFill>
          <a:srgbClr val="0E9AAD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749777" y="1736562"/>
            <a:ext cx="6015900" cy="23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lvl="0" rtl="0">
              <a:lnSpc>
                <a:spcPct val="8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grpSp>
        <p:nvGrpSpPr>
          <p:cNvPr id="79" name="Shape 79"/>
          <p:cNvGrpSpPr/>
          <p:nvPr/>
        </p:nvGrpSpPr>
        <p:grpSpPr>
          <a:xfrm>
            <a:off x="776024" y="5063782"/>
            <a:ext cx="571500" cy="762066"/>
            <a:chOff x="0" y="0"/>
            <a:chExt cx="1524000" cy="1524133"/>
          </a:xfrm>
        </p:grpSpPr>
        <p:pic>
          <p:nvPicPr>
            <p:cNvPr id="80" name="Shape 8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524000" cy="152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" name="Shape 81"/>
            <p:cNvSpPr/>
            <p:nvPr/>
          </p:nvSpPr>
          <p:spPr>
            <a:xfrm>
              <a:off x="0" y="0"/>
              <a:ext cx="1523988" cy="1524133"/>
            </a:xfrm>
            <a:custGeom>
              <a:pathLst>
                <a:path extrusionOk="0" h="20595" w="21600">
                  <a:moveTo>
                    <a:pt x="10800" y="0"/>
                  </a:moveTo>
                  <a:cubicBezTo>
                    <a:pt x="8036" y="0"/>
                    <a:pt x="5270" y="1003"/>
                    <a:pt x="3161" y="3014"/>
                  </a:cubicBezTo>
                  <a:cubicBezTo>
                    <a:pt x="1052" y="5024"/>
                    <a:pt x="0" y="7661"/>
                    <a:pt x="0" y="10296"/>
                  </a:cubicBezTo>
                  <a:cubicBezTo>
                    <a:pt x="0" y="12932"/>
                    <a:pt x="1052" y="15568"/>
                    <a:pt x="3161" y="17579"/>
                  </a:cubicBezTo>
                  <a:cubicBezTo>
                    <a:pt x="7379" y="21600"/>
                    <a:pt x="14221" y="21600"/>
                    <a:pt x="18439" y="17579"/>
                  </a:cubicBezTo>
                  <a:cubicBezTo>
                    <a:pt x="20548" y="15568"/>
                    <a:pt x="21600" y="12932"/>
                    <a:pt x="21600" y="10296"/>
                  </a:cubicBezTo>
                  <a:cubicBezTo>
                    <a:pt x="21600" y="7661"/>
                    <a:pt x="20548" y="5024"/>
                    <a:pt x="18439" y="3014"/>
                  </a:cubicBezTo>
                  <a:cubicBezTo>
                    <a:pt x="16330" y="1003"/>
                    <a:pt x="13564" y="0"/>
                    <a:pt x="10800" y="0"/>
                  </a:cubicBezTo>
                  <a:close/>
                </a:path>
              </a:pathLst>
            </a:custGeom>
            <a:noFill/>
            <a:ln cap="flat" cmpd="sng" w="38100">
              <a:solidFill>
                <a:srgbClr val="FFFFFF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t" bIns="17150" lIns="34275" rIns="34275" wrap="square" tIns="1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t/>
              </a:r>
              <a:endParaRPr b="0" i="0" sz="5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" name="Shape 82"/>
          <p:cNvSpPr/>
          <p:nvPr/>
        </p:nvSpPr>
        <p:spPr>
          <a:xfrm>
            <a:off x="1429824" y="5219391"/>
            <a:ext cx="20019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GB" sz="2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+Rich Hyndman</a:t>
            </a:r>
          </a:p>
        </p:txBody>
      </p:sp>
      <p:pic>
        <p:nvPicPr>
          <p:cNvPr id="83" name="Shape 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993" y="903842"/>
            <a:ext cx="806700" cy="7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Presentation Title">
    <p:bg>
      <p:bgPr>
        <a:solidFill>
          <a:srgbClr val="B0BEC5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154412" y="5267308"/>
            <a:ext cx="4732200" cy="25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buSzPct val="100000"/>
              <a:defRPr sz="5200"/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92" name="Shape 9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93" name="Shape 9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buSzPct val="100000"/>
              <a:defRPr sz="3600"/>
            </a:lvl1pPr>
            <a:lvl2pPr lvl="1" rtl="0" algn="ctr">
              <a:spcBef>
                <a:spcPts val="0"/>
              </a:spcBef>
              <a:buSzPct val="100000"/>
              <a:defRPr sz="3600"/>
            </a:lvl2pPr>
            <a:lvl3pPr lvl="2" rtl="0" algn="ctr">
              <a:spcBef>
                <a:spcPts val="0"/>
              </a:spcBef>
              <a:buSzPct val="100000"/>
              <a:defRPr sz="3600"/>
            </a:lvl3pPr>
            <a:lvl4pPr lvl="3" rtl="0" algn="ctr">
              <a:spcBef>
                <a:spcPts val="0"/>
              </a:spcBef>
              <a:buSzPct val="100000"/>
              <a:defRPr sz="3600"/>
            </a:lvl4pPr>
            <a:lvl5pPr lvl="4" rtl="0" algn="ctr">
              <a:spcBef>
                <a:spcPts val="0"/>
              </a:spcBef>
              <a:buSzPct val="100000"/>
              <a:defRPr sz="3600"/>
            </a:lvl5pPr>
            <a:lvl6pPr lvl="5" rtl="0" algn="ctr">
              <a:spcBef>
                <a:spcPts val="0"/>
              </a:spcBef>
              <a:buSzPct val="100000"/>
              <a:defRPr sz="3600"/>
            </a:lvl6pPr>
            <a:lvl7pPr lvl="6" rtl="0" algn="ctr">
              <a:spcBef>
                <a:spcPts val="0"/>
              </a:spcBef>
              <a:buSzPct val="100000"/>
              <a:defRPr sz="3600"/>
            </a:lvl7pPr>
            <a:lvl8pPr lvl="7" rtl="0" algn="ctr">
              <a:spcBef>
                <a:spcPts val="0"/>
              </a:spcBef>
              <a:buSzPct val="100000"/>
              <a:defRPr sz="3600"/>
            </a:lvl8pPr>
            <a:lvl9pPr lvl="8" rtl="0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104" name="Shape 104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105" name="Shape 10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buSzPct val="100000"/>
              <a:defRPr sz="4200"/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19" name="Shape 11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120" name="Shape 120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124" name="Shape 12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buSzPct val="100000"/>
              <a:defRPr sz="12000"/>
            </a:lvl1pPr>
            <a:lvl2pPr lvl="1" rtl="0" algn="ctr">
              <a:spcBef>
                <a:spcPts val="0"/>
              </a:spcBef>
              <a:buSzPct val="100000"/>
              <a:defRPr sz="12000"/>
            </a:lvl2pPr>
            <a:lvl3pPr lvl="2" rtl="0" algn="ctr">
              <a:spcBef>
                <a:spcPts val="0"/>
              </a:spcBef>
              <a:buSzPct val="100000"/>
              <a:defRPr sz="12000"/>
            </a:lvl3pPr>
            <a:lvl4pPr lvl="3" rtl="0" algn="ctr">
              <a:spcBef>
                <a:spcPts val="0"/>
              </a:spcBef>
              <a:buSzPct val="100000"/>
              <a:defRPr sz="12000"/>
            </a:lvl4pPr>
            <a:lvl5pPr lvl="4" rtl="0" algn="ctr">
              <a:spcBef>
                <a:spcPts val="0"/>
              </a:spcBef>
              <a:buSzPct val="100000"/>
              <a:defRPr sz="12000"/>
            </a:lvl5pPr>
            <a:lvl6pPr lvl="5" rtl="0" algn="ctr">
              <a:spcBef>
                <a:spcPts val="0"/>
              </a:spcBef>
              <a:buSzPct val="100000"/>
              <a:defRPr sz="12000"/>
            </a:lvl6pPr>
            <a:lvl7pPr lvl="6" rtl="0" algn="ctr">
              <a:spcBef>
                <a:spcPts val="0"/>
              </a:spcBef>
              <a:buSzPct val="100000"/>
              <a:defRPr sz="12000"/>
            </a:lvl7pPr>
            <a:lvl8pPr lvl="7" rtl="0" algn="ctr">
              <a:spcBef>
                <a:spcPts val="0"/>
              </a:spcBef>
              <a:buSzPct val="100000"/>
              <a:defRPr sz="12000"/>
            </a:lvl8pPr>
            <a:lvl9pPr lvl="8" rtl="0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- No Logo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6" Type="http://schemas.openxmlformats.org/officeDocument/2006/relationships/theme" Target="../theme/theme5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6.xml"/><Relationship Id="rId1" Type="http://schemas.openxmlformats.org/officeDocument/2006/relationships/image" Target="../media/image6.jpg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" type="body"/>
          </p:nvPr>
        </p:nvSpPr>
        <p:spPr>
          <a:xfrm>
            <a:off x="745959" y="1671099"/>
            <a:ext cx="7639500" cy="51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buSzPct val="100000"/>
              <a:buChar char="●"/>
              <a:defRPr sz="500"/>
            </a:lvl1pPr>
            <a:lvl2pPr indent="114300" lvl="1" marL="88900" marR="0" rtl="0" algn="l">
              <a:lnSpc>
                <a:spcPct val="115000"/>
              </a:lnSpc>
              <a:spcBef>
                <a:spcPts val="0"/>
              </a:spcBef>
              <a:buClr>
                <a:srgbClr val="404040"/>
              </a:buClr>
              <a:buSzPct val="100000"/>
              <a:buFont typeface="Roboto"/>
              <a:buChar char="­"/>
              <a:defRPr sz="500"/>
            </a:lvl2pPr>
            <a:lvl3pPr indent="177800" lvl="2" marL="0" marR="0" rtl="0" algn="l">
              <a:lnSpc>
                <a:spcPct val="115000"/>
              </a:lnSpc>
              <a:spcBef>
                <a:spcPts val="0"/>
              </a:spcBef>
              <a:buSzPct val="100000"/>
              <a:buChar char="■"/>
              <a:defRPr sz="500"/>
            </a:lvl3pPr>
            <a:lvl4pPr indent="254000" lvl="3" marL="0" marR="0" rtl="0" algn="l">
              <a:lnSpc>
                <a:spcPct val="115000"/>
              </a:lnSpc>
              <a:spcBef>
                <a:spcPts val="0"/>
              </a:spcBef>
              <a:buSzPct val="100000"/>
              <a:buChar char="●"/>
              <a:defRPr sz="500"/>
            </a:lvl4pPr>
            <a:lvl5pPr indent="342900" lvl="4" marL="0" marR="0" rtl="0" algn="l">
              <a:lnSpc>
                <a:spcPct val="115000"/>
              </a:lnSpc>
              <a:spcBef>
                <a:spcPts val="0"/>
              </a:spcBef>
              <a:buSzPct val="100000"/>
              <a:buChar char="○"/>
              <a:defRPr sz="500"/>
            </a:lvl5pPr>
            <a:lvl6pPr indent="431800" lvl="5" marL="0" marR="0" rtl="0" algn="l">
              <a:lnSpc>
                <a:spcPct val="115000"/>
              </a:lnSpc>
              <a:spcBef>
                <a:spcPts val="0"/>
              </a:spcBef>
              <a:buSzPct val="100000"/>
              <a:buChar char="■"/>
              <a:defRPr sz="500"/>
            </a:lvl6pPr>
            <a:lvl7pPr indent="596900" lvl="6" marL="0" marR="0" rtl="0" algn="l">
              <a:lnSpc>
                <a:spcPct val="115000"/>
              </a:lnSpc>
              <a:spcBef>
                <a:spcPts val="0"/>
              </a:spcBef>
              <a:buSzPct val="100000"/>
              <a:buChar char="●"/>
              <a:defRPr sz="500"/>
            </a:lvl7pPr>
            <a:lvl8pPr indent="863600" lvl="7" marL="0" marR="0" rtl="0" algn="l">
              <a:lnSpc>
                <a:spcPct val="115000"/>
              </a:lnSpc>
              <a:spcBef>
                <a:spcPts val="0"/>
              </a:spcBef>
              <a:buSzPct val="100000"/>
              <a:buChar char="○"/>
              <a:defRPr sz="500"/>
            </a:lvl8pPr>
            <a:lvl9pPr indent="1206500" lvl="8" marL="0" marR="0" rtl="0" algn="l">
              <a:lnSpc>
                <a:spcPct val="115000"/>
              </a:lnSpc>
              <a:spcBef>
                <a:spcPts val="0"/>
              </a:spcBef>
              <a:buSzPct val="100000"/>
              <a:buChar char="■"/>
              <a:defRPr sz="500"/>
            </a:lvl9pPr>
          </a:lstStyle>
          <a:p/>
        </p:txBody>
      </p:sp>
      <p:sp>
        <p:nvSpPr>
          <p:cNvPr id="52" name="Shape 52"/>
          <p:cNvSpPr txBox="1"/>
          <p:nvPr>
            <p:ph type="title"/>
          </p:nvPr>
        </p:nvSpPr>
        <p:spPr>
          <a:xfrm>
            <a:off x="745941" y="0"/>
            <a:ext cx="76395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l">
              <a:spcBef>
                <a:spcPts val="0"/>
              </a:spcBef>
              <a:buSzPct val="100000"/>
              <a:defRPr sz="500"/>
            </a:lvl1pPr>
            <a:lvl2pPr indent="0" lvl="1" marL="0" marR="0" rtl="0" algn="l">
              <a:spcBef>
                <a:spcPts val="0"/>
              </a:spcBef>
              <a:buSzPct val="100000"/>
              <a:defRPr sz="500"/>
            </a:lvl2pPr>
            <a:lvl3pPr indent="0" lvl="2" marL="0" marR="0" rtl="0" algn="l">
              <a:spcBef>
                <a:spcPts val="0"/>
              </a:spcBef>
              <a:buSzPct val="100000"/>
              <a:defRPr sz="500"/>
            </a:lvl3pPr>
            <a:lvl4pPr indent="0" lvl="3" marL="0" marR="0" rtl="0" algn="l">
              <a:spcBef>
                <a:spcPts val="0"/>
              </a:spcBef>
              <a:buSzPct val="100000"/>
              <a:defRPr sz="500"/>
            </a:lvl4pPr>
            <a:lvl5pPr indent="0" lvl="4" marL="0" marR="0" rtl="0" algn="l">
              <a:spcBef>
                <a:spcPts val="0"/>
              </a:spcBef>
              <a:buSzPct val="100000"/>
              <a:defRPr sz="500"/>
            </a:lvl5pPr>
            <a:lvl6pPr indent="0" lvl="5" marL="0" marR="0" rtl="0" algn="l">
              <a:spcBef>
                <a:spcPts val="0"/>
              </a:spcBef>
              <a:buSzPct val="100000"/>
              <a:defRPr sz="500"/>
            </a:lvl6pPr>
            <a:lvl7pPr indent="0" lvl="6" marL="0" marR="0" rtl="0" algn="l">
              <a:spcBef>
                <a:spcPts val="0"/>
              </a:spcBef>
              <a:buSzPct val="100000"/>
              <a:defRPr sz="500"/>
            </a:lvl7pPr>
            <a:lvl8pPr indent="0" lvl="7" marL="0" marR="0" rtl="0" algn="l">
              <a:spcBef>
                <a:spcPts val="0"/>
              </a:spcBef>
              <a:buSzPct val="100000"/>
              <a:defRPr sz="500"/>
            </a:lvl8pPr>
            <a:lvl9pPr indent="0" lvl="8" marL="0" marR="0" rtl="0" algn="l">
              <a:spcBef>
                <a:spcPts val="0"/>
              </a:spcBef>
              <a:buSzPct val="100000"/>
              <a:defRPr sz="500"/>
            </a:lvl9pPr>
          </a:lstStyle>
          <a:p/>
        </p:txBody>
      </p:sp>
      <p:pic>
        <p:nvPicPr>
          <p:cNvPr id="53" name="Shape 53"/>
          <p:cNvPicPr preferRelativeResize="0"/>
          <p:nvPr/>
        </p:nvPicPr>
        <p:blipFill rotWithShape="1">
          <a:blip r:embed="rId1">
            <a:alphaModFix amt="15000"/>
          </a:blip>
          <a:srcRect b="0" l="0" r="0" t="0"/>
          <a:stretch/>
        </p:blipFill>
        <p:spPr>
          <a:xfrm>
            <a:off x="7824192" y="5882480"/>
            <a:ext cx="561300" cy="54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Shape 54"/>
          <p:cNvSpPr/>
          <p:nvPr/>
        </p:nvSpPr>
        <p:spPr>
          <a:xfrm>
            <a:off x="6486984" y="211837"/>
            <a:ext cx="2463600" cy="1847700"/>
          </a:xfrm>
          <a:prstGeom prst="rect">
            <a:avLst/>
          </a:prstGeom>
          <a:solidFill>
            <a:srgbClr val="CCCCCC">
              <a:alpha val="25099"/>
            </a:srgbClr>
          </a:solidFill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</p:sldLayoutIdLst>
  <p:transition spd="slow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jpg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7.png"/><Relationship Id="rId4" Type="http://schemas.openxmlformats.org/officeDocument/2006/relationships/hyperlink" Target="https://blogs.nvidia.com/blog/2016/07/29/whats-difference-artificial-intelligence-machine-learning-deep-learning-ai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5" Type="http://schemas.openxmlformats.org/officeDocument/2006/relationships/image" Target="../media/image29.png"/><Relationship Id="rId6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tensorflow.google.cn/api_docs/python/tf/GraphDef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renminio/devfest2017sh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tensorflow/tensorflow/blob/master/tensorflow/contrib/eager/python/g3doc/guide.md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renminio/devfest2017sh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tensorflow.org/programmers_guide/datasets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Relationship Id="rId4" Type="http://schemas.openxmlformats.org/officeDocument/2006/relationships/image" Target="../media/image33.jpg"/><Relationship Id="rId5" Type="http://schemas.openxmlformats.org/officeDocument/2006/relationships/image" Target="../media/image34.png"/><Relationship Id="rId6" Type="http://schemas.openxmlformats.org/officeDocument/2006/relationships/image" Target="../media/image45.png"/><Relationship Id="rId7" Type="http://schemas.openxmlformats.org/officeDocument/2006/relationships/image" Target="../media/image39.png"/><Relationship Id="rId8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tensorflow.org/mobile/" TargetMode="External"/><Relationship Id="rId4" Type="http://schemas.openxmlformats.org/officeDocument/2006/relationships/hyperlink" Target="https://www.tensorflow.org/performance/quantization" TargetMode="External"/><Relationship Id="rId5" Type="http://schemas.openxmlformats.org/officeDocument/2006/relationships/image" Target="../media/image37.png"/><Relationship Id="rId6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developer.android.com/ndk/guides/neuralnetworks/index.html" TargetMode="External"/><Relationship Id="rId4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jpg"/><Relationship Id="rId4" Type="http://schemas.openxmlformats.org/officeDocument/2006/relationships/image" Target="../media/image8.png"/><Relationship Id="rId9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12.png"/><Relationship Id="rId7" Type="http://schemas.openxmlformats.org/officeDocument/2006/relationships/image" Target="../media/image26.png"/><Relationship Id="rId8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4.png"/><Relationship Id="rId4" Type="http://schemas.openxmlformats.org/officeDocument/2006/relationships/hyperlink" Target="https://research.google.com/pubs/pub46115.html" TargetMode="External"/></Relationships>
</file>

<file path=ppt/slides/_rels/slide43.xml.rels><?xml version="1.0" encoding="UTF-8" standalone="yes"?><Relationships xmlns="http://schemas.openxmlformats.org/package/2006/relationships"><Relationship Id="rId11" Type="http://schemas.openxmlformats.org/officeDocument/2006/relationships/hyperlink" Target="http://tensorflow.google.cn" TargetMode="External"/><Relationship Id="rId10" Type="http://schemas.openxmlformats.org/officeDocument/2006/relationships/hyperlink" Target="http://tensorflow.google.cn" TargetMode="External"/><Relationship Id="rId12" Type="http://schemas.openxmlformats.org/officeDocument/2006/relationships/hyperlink" Target="mailto:tensorflow-china@googlegroups.com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chinagdg.org" TargetMode="External"/><Relationship Id="rId4" Type="http://schemas.openxmlformats.org/officeDocument/2006/relationships/image" Target="../media/image42.png"/><Relationship Id="rId9" Type="http://schemas.openxmlformats.org/officeDocument/2006/relationships/hyperlink" Target="http://tensorflow.google.cn" TargetMode="External"/><Relationship Id="rId5" Type="http://schemas.openxmlformats.org/officeDocument/2006/relationships/image" Target="../media/image41.png"/><Relationship Id="rId6" Type="http://schemas.openxmlformats.org/officeDocument/2006/relationships/hyperlink" Target="http://developer.google.cn" TargetMode="External"/><Relationship Id="rId7" Type="http://schemas.openxmlformats.org/officeDocument/2006/relationships/image" Target="../media/image11.png"/><Relationship Id="rId8" Type="http://schemas.openxmlformats.org/officeDocument/2006/relationships/hyperlink" Target="http://tensorflow.google.cn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jpg"/><Relationship Id="rId4" Type="http://schemas.openxmlformats.org/officeDocument/2006/relationships/image" Target="../media/image15.png"/><Relationship Id="rId5" Type="http://schemas.openxmlformats.org/officeDocument/2006/relationships/image" Target="../media/image4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jpg"/><Relationship Id="rId4" Type="http://schemas.openxmlformats.org/officeDocument/2006/relationships/image" Target="../media/image18.jpg"/><Relationship Id="rId5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jpg"/><Relationship Id="rId4" Type="http://schemas.openxmlformats.org/officeDocument/2006/relationships/image" Target="../media/image32.jp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gif"/><Relationship Id="rId4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gif"/><Relationship Id="rId4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3597175" y="4382600"/>
            <a:ext cx="3167700" cy="10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顾仁民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谷歌资深工程师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3481860" y="3210517"/>
            <a:ext cx="35712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b="1" lang="en-GB" sz="36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简介及新动态</a:t>
            </a:r>
          </a:p>
        </p:txBody>
      </p:sp>
      <p:sp>
        <p:nvSpPr>
          <p:cNvPr id="140" name="Shape 140"/>
          <p:cNvSpPr/>
          <p:nvPr/>
        </p:nvSpPr>
        <p:spPr>
          <a:xfrm>
            <a:off x="6518361" y="621763"/>
            <a:ext cx="1235700" cy="47100"/>
          </a:xfrm>
          <a:prstGeom prst="rect">
            <a:avLst/>
          </a:prstGeom>
          <a:solidFill>
            <a:srgbClr val="8CEDEA"/>
          </a:solidFill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597165" y="621763"/>
            <a:ext cx="1175400" cy="47100"/>
          </a:xfrm>
          <a:prstGeom prst="rect">
            <a:avLst/>
          </a:prstGeom>
          <a:solidFill>
            <a:srgbClr val="5D6AB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4744297" y="621763"/>
            <a:ext cx="1774200" cy="47100"/>
          </a:xfrm>
          <a:prstGeom prst="rect">
            <a:avLst/>
          </a:prstGeom>
          <a:solidFill>
            <a:srgbClr val="FF515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7684199" y="621763"/>
            <a:ext cx="796500" cy="47100"/>
          </a:xfrm>
          <a:prstGeom prst="rect">
            <a:avLst/>
          </a:prstGeom>
          <a:solidFill>
            <a:srgbClr val="4CCFE0"/>
          </a:solidFill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hoto.jpg"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510" y="4431675"/>
            <a:ext cx="752700" cy="7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/>
        </p:nvSpPr>
        <p:spPr>
          <a:xfrm>
            <a:off x="5397300" y="821233"/>
            <a:ext cx="30834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</a:rPr>
              <a:t>GDG </a:t>
            </a:r>
            <a:r>
              <a:rPr lang="en-GB">
                <a:solidFill>
                  <a:srgbClr val="999999"/>
                </a:solidFill>
              </a:rPr>
              <a:t>DevFest 2017 </a:t>
            </a:r>
            <a:r>
              <a:rPr lang="en-GB">
                <a:solidFill>
                  <a:srgbClr val="999999"/>
                </a:solidFill>
              </a:rPr>
              <a:t>Wuhan</a:t>
            </a:r>
          </a:p>
        </p:txBody>
      </p:sp>
      <p:pic>
        <p:nvPicPr>
          <p:cNvPr id="146" name="Shape 146"/>
          <p:cNvPicPr preferRelativeResize="0"/>
          <p:nvPr/>
        </p:nvPicPr>
        <p:blipFill rotWithShape="1">
          <a:blip r:embed="rId4">
            <a:alphaModFix/>
          </a:blip>
          <a:srcRect b="0" l="20139" r="20098" t="0"/>
          <a:stretch/>
        </p:blipFill>
        <p:spPr>
          <a:xfrm>
            <a:off x="626450" y="1460819"/>
            <a:ext cx="2554749" cy="2404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idx="1" type="subTitle"/>
          </p:nvPr>
        </p:nvSpPr>
        <p:spPr>
          <a:xfrm>
            <a:off x="257725" y="297433"/>
            <a:ext cx="87411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>
                <a:solidFill>
                  <a:srgbClr val="F6921E"/>
                </a:solidFill>
                <a:latin typeface="Roboto"/>
                <a:ea typeface="Roboto"/>
                <a:cs typeface="Roboto"/>
                <a:sym typeface="Roboto"/>
              </a:rPr>
              <a:t>谷歌内部的TensorFlow使用情况</a:t>
            </a:r>
          </a:p>
        </p:txBody>
      </p:sp>
      <p:pic>
        <p:nvPicPr>
          <p:cNvPr id="217" name="Shape 217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850" y="1939433"/>
            <a:ext cx="4198549" cy="32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 txBox="1"/>
          <p:nvPr/>
        </p:nvSpPr>
        <p:spPr>
          <a:xfrm>
            <a:off x="5331800" y="2015167"/>
            <a:ext cx="1741500" cy="3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Search</a:t>
            </a:r>
            <a:br>
              <a:rPr lang="en-GB">
                <a:latin typeface="Roboto"/>
                <a:ea typeface="Roboto"/>
                <a:cs typeface="Roboto"/>
                <a:sym typeface="Roboto"/>
              </a:rPr>
            </a:br>
            <a:r>
              <a:rPr lang="en-GB">
                <a:latin typeface="Roboto"/>
                <a:ea typeface="Roboto"/>
                <a:cs typeface="Roboto"/>
                <a:sym typeface="Roboto"/>
              </a:rPr>
              <a:t>Gmail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Translate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Maps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Android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Photos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Speech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YouTube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Play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… many others ...</a:t>
            </a:r>
          </a:p>
        </p:txBody>
      </p:sp>
      <p:sp>
        <p:nvSpPr>
          <p:cNvPr id="219" name="Shape 219"/>
          <p:cNvSpPr txBox="1"/>
          <p:nvPr/>
        </p:nvSpPr>
        <p:spPr>
          <a:xfrm>
            <a:off x="4969475" y="1414033"/>
            <a:ext cx="29127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广泛用于生产系统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1345625" y="1466033"/>
            <a:ext cx="32109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TensorFlow内部发布日</a:t>
            </a:r>
          </a:p>
        </p:txBody>
      </p:sp>
      <p:sp>
        <p:nvSpPr>
          <p:cNvPr id="221" name="Shape 221"/>
          <p:cNvSpPr txBox="1"/>
          <p:nvPr/>
        </p:nvSpPr>
        <p:spPr>
          <a:xfrm>
            <a:off x="5153150" y="5632767"/>
            <a:ext cx="26445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100s of projects and papers</a:t>
            </a:r>
          </a:p>
        </p:txBody>
      </p:sp>
      <p:cxnSp>
        <p:nvCxnSpPr>
          <p:cNvPr id="222" name="Shape 222"/>
          <p:cNvCxnSpPr/>
          <p:nvPr/>
        </p:nvCxnSpPr>
        <p:spPr>
          <a:xfrm>
            <a:off x="2856325" y="2015167"/>
            <a:ext cx="21600" cy="3264300"/>
          </a:xfrm>
          <a:prstGeom prst="straightConnector1">
            <a:avLst/>
          </a:prstGeom>
          <a:noFill/>
          <a:ln cap="flat" cmpd="sng" w="28575">
            <a:solidFill>
              <a:srgbClr val="F6911E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23" name="Shape 223"/>
          <p:cNvSpPr txBox="1"/>
          <p:nvPr/>
        </p:nvSpPr>
        <p:spPr>
          <a:xfrm>
            <a:off x="5010726" y="5147833"/>
            <a:ext cx="29127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广泛用于研究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idx="4294967295" type="subTitle"/>
          </p:nvPr>
        </p:nvSpPr>
        <p:spPr>
          <a:xfrm>
            <a:off x="1897800" y="2765848"/>
            <a:ext cx="5348400" cy="13263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TensorFlow简介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FF5600"/>
                </a:solidFill>
              </a:rPr>
              <a:t>人工智能，机器学习，深度学习...</a:t>
            </a:r>
          </a:p>
        </p:txBody>
      </p:sp>
      <p:pic>
        <p:nvPicPr>
          <p:cNvPr id="234" name="Shape 234"/>
          <p:cNvPicPr preferRelativeResize="0"/>
          <p:nvPr/>
        </p:nvPicPr>
        <p:blipFill rotWithShape="1">
          <a:blip r:embed="rId3">
            <a:alphaModFix/>
          </a:blip>
          <a:srcRect b="14004" l="4145" r="3518" t="7582"/>
          <a:stretch/>
        </p:blipFill>
        <p:spPr>
          <a:xfrm>
            <a:off x="255463" y="1625225"/>
            <a:ext cx="8633075" cy="466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 txBox="1"/>
          <p:nvPr/>
        </p:nvSpPr>
        <p:spPr>
          <a:xfrm>
            <a:off x="7640075" y="5901758"/>
            <a:ext cx="10938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-GB" sz="1000" u="sng">
                <a:solidFill>
                  <a:srgbClr val="B7B7B7"/>
                </a:solidFill>
                <a:hlinkClick r:id="rId4"/>
              </a:rPr>
              <a:t>Image source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FF5600"/>
                </a:solidFill>
              </a:rPr>
              <a:t>多个软件库的自我描述</a:t>
            </a:r>
          </a:p>
        </p:txBody>
      </p:sp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95717"/>
            <a:ext cx="8839200" cy="651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792708"/>
            <a:ext cx="8839197" cy="103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194032"/>
            <a:ext cx="8839202" cy="69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2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8788" y="5259432"/>
            <a:ext cx="8446432" cy="1416168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 txBox="1"/>
          <p:nvPr/>
        </p:nvSpPr>
        <p:spPr>
          <a:xfrm>
            <a:off x="5087100" y="932225"/>
            <a:ext cx="3904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3000">
                <a:solidFill>
                  <a:srgbClr val="FF0000"/>
                </a:solidFill>
              </a:rPr>
              <a:t>猜！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FF5600"/>
                </a:solidFill>
              </a:rPr>
              <a:t>TensorFlow</a:t>
            </a:r>
          </a:p>
        </p:txBody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900"/>
              <a:t>是一个使用</a:t>
            </a:r>
            <a:r>
              <a:rPr b="1" lang="en-GB" sz="2900">
                <a:solidFill>
                  <a:srgbClr val="FF5600"/>
                </a:solidFill>
              </a:rPr>
              <a:t>数据流图</a:t>
            </a:r>
            <a:r>
              <a:rPr lang="en-GB" sz="2900"/>
              <a:t>进行</a:t>
            </a:r>
            <a:r>
              <a:rPr b="1" lang="en-GB" sz="2900">
                <a:solidFill>
                  <a:srgbClr val="FF5600"/>
                </a:solidFill>
              </a:rPr>
              <a:t>数值计算</a:t>
            </a:r>
            <a:r>
              <a:rPr lang="en-GB" sz="2900"/>
              <a:t>的</a:t>
            </a:r>
            <a:r>
              <a:rPr b="1" lang="en-GB" sz="2900">
                <a:solidFill>
                  <a:srgbClr val="FF5600"/>
                </a:solidFill>
              </a:rPr>
              <a:t>开源</a:t>
            </a:r>
            <a:r>
              <a:rPr lang="en-GB" sz="2900"/>
              <a:t>软件库。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rPr lang="en-GB"/>
              <a:t>它是一个非常基础的系统，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GB"/>
              <a:t>因此也</a:t>
            </a:r>
            <a:r>
              <a:rPr lang="en-GB">
                <a:solidFill>
                  <a:srgbClr val="FF5600"/>
                </a:solidFill>
              </a:rPr>
              <a:t>可以应用于众多领域</a:t>
            </a:r>
            <a:r>
              <a:rPr lang="en-GB"/>
              <a:t>，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GB"/>
              <a:t>包括机器学习，深度学习等。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algn="ctr">
              <a:spcBef>
                <a:spcPts val="0"/>
              </a:spcBef>
              <a:buNone/>
            </a:pPr>
            <a:r>
              <a:rPr lang="en-GB">
                <a:solidFill>
                  <a:srgbClr val="FF5600"/>
                </a:solidFill>
              </a:rPr>
              <a:t>高效</a:t>
            </a:r>
            <a:r>
              <a:rPr lang="en-GB"/>
              <a:t>，</a:t>
            </a:r>
            <a:r>
              <a:rPr lang="en-GB">
                <a:solidFill>
                  <a:srgbClr val="FF5600"/>
                </a:solidFill>
              </a:rPr>
              <a:t>灵活</a:t>
            </a:r>
            <a:r>
              <a:rPr lang="en-GB"/>
              <a:t>，可用于</a:t>
            </a:r>
            <a:r>
              <a:rPr lang="en-GB">
                <a:solidFill>
                  <a:srgbClr val="FF5600"/>
                </a:solidFill>
              </a:rPr>
              <a:t>生产环境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FF5600"/>
                </a:solidFill>
              </a:rPr>
              <a:t>TensorFlow基本概念</a:t>
            </a:r>
          </a:p>
        </p:txBody>
      </p:sp>
      <p:sp>
        <p:nvSpPr>
          <p:cNvPr id="257" name="Shape 257"/>
          <p:cNvSpPr/>
          <p:nvPr/>
        </p:nvSpPr>
        <p:spPr>
          <a:xfrm>
            <a:off x="3809950" y="3833400"/>
            <a:ext cx="1084950" cy="4956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2400"/>
              <a:t>i</a:t>
            </a:r>
          </a:p>
        </p:txBody>
      </p:sp>
      <p:sp>
        <p:nvSpPr>
          <p:cNvPr id="258" name="Shape 258"/>
          <p:cNvSpPr/>
          <p:nvPr/>
        </p:nvSpPr>
        <p:spPr>
          <a:xfrm>
            <a:off x="5772250" y="2987500"/>
            <a:ext cx="1084950" cy="4956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/>
              <a:t>n1</a:t>
            </a:r>
          </a:p>
        </p:txBody>
      </p:sp>
      <p:sp>
        <p:nvSpPr>
          <p:cNvPr id="259" name="Shape 259"/>
          <p:cNvSpPr/>
          <p:nvPr/>
        </p:nvSpPr>
        <p:spPr>
          <a:xfrm>
            <a:off x="5772250" y="4679275"/>
            <a:ext cx="1084950" cy="4956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/>
              <a:t>n2</a:t>
            </a:r>
          </a:p>
        </p:txBody>
      </p:sp>
      <p:sp>
        <p:nvSpPr>
          <p:cNvPr id="260" name="Shape 260"/>
          <p:cNvSpPr/>
          <p:nvPr/>
        </p:nvSpPr>
        <p:spPr>
          <a:xfrm>
            <a:off x="7747350" y="3833400"/>
            <a:ext cx="1084950" cy="4956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/>
              <a:t>n3</a:t>
            </a:r>
          </a:p>
        </p:txBody>
      </p:sp>
      <p:sp>
        <p:nvSpPr>
          <p:cNvPr id="261" name="Shape 261"/>
          <p:cNvSpPr/>
          <p:nvPr/>
        </p:nvSpPr>
        <p:spPr>
          <a:xfrm>
            <a:off x="4352425" y="2041538"/>
            <a:ext cx="1084950" cy="4956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/>
              <a:t>a</a:t>
            </a:r>
          </a:p>
        </p:txBody>
      </p:sp>
      <p:sp>
        <p:nvSpPr>
          <p:cNvPr id="262" name="Shape 262"/>
          <p:cNvSpPr/>
          <p:nvPr/>
        </p:nvSpPr>
        <p:spPr>
          <a:xfrm>
            <a:off x="4352425" y="5625250"/>
            <a:ext cx="1084950" cy="4956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/>
              <a:t>b</a:t>
            </a:r>
          </a:p>
        </p:txBody>
      </p:sp>
      <p:cxnSp>
        <p:nvCxnSpPr>
          <p:cNvPr id="263" name="Shape 263"/>
          <p:cNvCxnSpPr>
            <a:stCxn id="257" idx="3"/>
            <a:endCxn id="258" idx="1"/>
          </p:cNvCxnSpPr>
          <p:nvPr/>
        </p:nvCxnSpPr>
        <p:spPr>
          <a:xfrm flipH="1" rot="10800000">
            <a:off x="4894900" y="3235200"/>
            <a:ext cx="877500" cy="84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64" name="Shape 264"/>
          <p:cNvCxnSpPr>
            <a:stCxn id="261" idx="2"/>
            <a:endCxn id="258" idx="1"/>
          </p:cNvCxnSpPr>
          <p:nvPr/>
        </p:nvCxnSpPr>
        <p:spPr>
          <a:xfrm>
            <a:off x="4894900" y="2537138"/>
            <a:ext cx="877500" cy="69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65" name="Shape 265"/>
          <p:cNvCxnSpPr>
            <a:stCxn id="257" idx="3"/>
            <a:endCxn id="259" idx="1"/>
          </p:cNvCxnSpPr>
          <p:nvPr/>
        </p:nvCxnSpPr>
        <p:spPr>
          <a:xfrm>
            <a:off x="4894900" y="4081200"/>
            <a:ext cx="877500" cy="84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66" name="Shape 266"/>
          <p:cNvCxnSpPr>
            <a:stCxn id="262" idx="0"/>
            <a:endCxn id="259" idx="1"/>
          </p:cNvCxnSpPr>
          <p:nvPr/>
        </p:nvCxnSpPr>
        <p:spPr>
          <a:xfrm flipH="1" rot="10800000">
            <a:off x="4894900" y="4927150"/>
            <a:ext cx="877500" cy="69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67" name="Shape 267"/>
          <p:cNvCxnSpPr>
            <a:stCxn id="258" idx="3"/>
            <a:endCxn id="260" idx="1"/>
          </p:cNvCxnSpPr>
          <p:nvPr/>
        </p:nvCxnSpPr>
        <p:spPr>
          <a:xfrm>
            <a:off x="6857200" y="3235300"/>
            <a:ext cx="890100" cy="84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68" name="Shape 268"/>
          <p:cNvCxnSpPr>
            <a:stCxn id="259" idx="3"/>
            <a:endCxn id="260" idx="1"/>
          </p:cNvCxnSpPr>
          <p:nvPr/>
        </p:nvCxnSpPr>
        <p:spPr>
          <a:xfrm flipH="1" rot="10800000">
            <a:off x="6857200" y="4081075"/>
            <a:ext cx="890100" cy="84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69" name="Shape 269"/>
          <p:cNvSpPr/>
          <p:nvPr/>
        </p:nvSpPr>
        <p:spPr>
          <a:xfrm>
            <a:off x="3415600" y="1513575"/>
            <a:ext cx="5598900" cy="4969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0" name="Shape 270"/>
          <p:cNvSpPr txBox="1"/>
          <p:nvPr/>
        </p:nvSpPr>
        <p:spPr>
          <a:xfrm>
            <a:off x="390325" y="2879107"/>
            <a:ext cx="2706000" cy="24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sz="3000">
                <a:solidFill>
                  <a:srgbClr val="434343"/>
                </a:solidFill>
              </a:rPr>
              <a:t>n1 = i + a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 sz="3000">
                <a:solidFill>
                  <a:srgbClr val="434343"/>
                </a:solidFill>
              </a:rPr>
              <a:t>n2 = i + b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 sz="3000">
                <a:solidFill>
                  <a:srgbClr val="434343"/>
                </a:solidFill>
              </a:rPr>
              <a:t>n3 = n1 + n2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FF5600"/>
                </a:solidFill>
              </a:rPr>
              <a:t>Tensor</a:t>
            </a:r>
            <a:r>
              <a:rPr b="1" lang="en-GB">
                <a:solidFill>
                  <a:srgbClr val="FF0000"/>
                </a:solidFill>
              </a:rPr>
              <a:t>Flow</a:t>
            </a:r>
            <a:r>
              <a:rPr lang="en-GB">
                <a:solidFill>
                  <a:srgbClr val="FF5600"/>
                </a:solidFill>
              </a:rPr>
              <a:t>基本概念</a:t>
            </a:r>
          </a:p>
        </p:txBody>
      </p:sp>
      <p:sp>
        <p:nvSpPr>
          <p:cNvPr id="276" name="Shape 276"/>
          <p:cNvSpPr/>
          <p:nvPr/>
        </p:nvSpPr>
        <p:spPr>
          <a:xfrm>
            <a:off x="3809950" y="3833400"/>
            <a:ext cx="1084950" cy="4956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/>
              <a:t>i</a:t>
            </a:r>
          </a:p>
        </p:txBody>
      </p:sp>
      <p:sp>
        <p:nvSpPr>
          <p:cNvPr id="277" name="Shape 277"/>
          <p:cNvSpPr/>
          <p:nvPr/>
        </p:nvSpPr>
        <p:spPr>
          <a:xfrm>
            <a:off x="5772250" y="2987500"/>
            <a:ext cx="1084950" cy="4956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/>
              <a:t>n1</a:t>
            </a:r>
          </a:p>
        </p:txBody>
      </p:sp>
      <p:sp>
        <p:nvSpPr>
          <p:cNvPr id="278" name="Shape 278"/>
          <p:cNvSpPr/>
          <p:nvPr/>
        </p:nvSpPr>
        <p:spPr>
          <a:xfrm>
            <a:off x="5772250" y="4679275"/>
            <a:ext cx="1084950" cy="4956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/>
              <a:t>n2</a:t>
            </a:r>
          </a:p>
        </p:txBody>
      </p:sp>
      <p:sp>
        <p:nvSpPr>
          <p:cNvPr id="279" name="Shape 279"/>
          <p:cNvSpPr/>
          <p:nvPr/>
        </p:nvSpPr>
        <p:spPr>
          <a:xfrm>
            <a:off x="7747350" y="3833400"/>
            <a:ext cx="1084950" cy="4956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/>
              <a:t>n3</a:t>
            </a:r>
          </a:p>
        </p:txBody>
      </p:sp>
      <p:sp>
        <p:nvSpPr>
          <p:cNvPr id="280" name="Shape 280"/>
          <p:cNvSpPr/>
          <p:nvPr/>
        </p:nvSpPr>
        <p:spPr>
          <a:xfrm>
            <a:off x="4352425" y="2041538"/>
            <a:ext cx="1084950" cy="4956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/>
              <a:t>a</a:t>
            </a:r>
          </a:p>
        </p:txBody>
      </p:sp>
      <p:sp>
        <p:nvSpPr>
          <p:cNvPr id="281" name="Shape 281"/>
          <p:cNvSpPr/>
          <p:nvPr/>
        </p:nvSpPr>
        <p:spPr>
          <a:xfrm>
            <a:off x="4352425" y="5625250"/>
            <a:ext cx="1084950" cy="4956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/>
              <a:t>b</a:t>
            </a:r>
          </a:p>
        </p:txBody>
      </p:sp>
      <p:cxnSp>
        <p:nvCxnSpPr>
          <p:cNvPr id="282" name="Shape 282"/>
          <p:cNvCxnSpPr>
            <a:stCxn id="276" idx="3"/>
            <a:endCxn id="277" idx="1"/>
          </p:cNvCxnSpPr>
          <p:nvPr/>
        </p:nvCxnSpPr>
        <p:spPr>
          <a:xfrm flipH="1" rot="10800000">
            <a:off x="4894900" y="3235200"/>
            <a:ext cx="877500" cy="84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83" name="Shape 283"/>
          <p:cNvCxnSpPr>
            <a:stCxn id="280" idx="2"/>
            <a:endCxn id="277" idx="1"/>
          </p:cNvCxnSpPr>
          <p:nvPr/>
        </p:nvCxnSpPr>
        <p:spPr>
          <a:xfrm>
            <a:off x="4894900" y="2537138"/>
            <a:ext cx="877500" cy="69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84" name="Shape 284"/>
          <p:cNvCxnSpPr>
            <a:stCxn id="276" idx="3"/>
            <a:endCxn id="278" idx="1"/>
          </p:cNvCxnSpPr>
          <p:nvPr/>
        </p:nvCxnSpPr>
        <p:spPr>
          <a:xfrm>
            <a:off x="4894900" y="4081200"/>
            <a:ext cx="877500" cy="84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85" name="Shape 285"/>
          <p:cNvCxnSpPr>
            <a:stCxn id="281" idx="0"/>
            <a:endCxn id="278" idx="1"/>
          </p:cNvCxnSpPr>
          <p:nvPr/>
        </p:nvCxnSpPr>
        <p:spPr>
          <a:xfrm flipH="1" rot="10800000">
            <a:off x="4894900" y="4927150"/>
            <a:ext cx="877500" cy="69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86" name="Shape 286"/>
          <p:cNvCxnSpPr>
            <a:stCxn id="277" idx="3"/>
            <a:endCxn id="279" idx="1"/>
          </p:cNvCxnSpPr>
          <p:nvPr/>
        </p:nvCxnSpPr>
        <p:spPr>
          <a:xfrm>
            <a:off x="6857200" y="3235300"/>
            <a:ext cx="890100" cy="84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87" name="Shape 287"/>
          <p:cNvSpPr/>
          <p:nvPr/>
        </p:nvSpPr>
        <p:spPr>
          <a:xfrm>
            <a:off x="3415600" y="1513575"/>
            <a:ext cx="5598900" cy="4969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88" name="Shape 288"/>
          <p:cNvCxnSpPr>
            <a:stCxn id="278" idx="3"/>
            <a:endCxn id="279" idx="1"/>
          </p:cNvCxnSpPr>
          <p:nvPr/>
        </p:nvCxnSpPr>
        <p:spPr>
          <a:xfrm flipH="1" rot="10800000">
            <a:off x="6857200" y="4081075"/>
            <a:ext cx="890100" cy="84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89" name="Shape 289"/>
          <p:cNvSpPr txBox="1"/>
          <p:nvPr/>
        </p:nvSpPr>
        <p:spPr>
          <a:xfrm>
            <a:off x="390325" y="2879107"/>
            <a:ext cx="2706000" cy="24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sz="3000">
                <a:solidFill>
                  <a:srgbClr val="434343"/>
                </a:solidFill>
              </a:rPr>
              <a:t>n1 = i + a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 sz="3000">
                <a:solidFill>
                  <a:srgbClr val="434343"/>
                </a:solidFill>
              </a:rPr>
              <a:t>n2 = i + b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GB" sz="3000">
                <a:solidFill>
                  <a:srgbClr val="434343"/>
                </a:solidFill>
              </a:rPr>
              <a:t>n3 = n1 + n2</a:t>
            </a:r>
          </a:p>
        </p:txBody>
      </p:sp>
      <p:sp>
        <p:nvSpPr>
          <p:cNvPr id="290" name="Shape 290"/>
          <p:cNvSpPr txBox="1"/>
          <p:nvPr/>
        </p:nvSpPr>
        <p:spPr>
          <a:xfrm>
            <a:off x="7406300" y="1124300"/>
            <a:ext cx="15009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000">
                <a:solidFill>
                  <a:srgbClr val="4A86E8"/>
                </a:solidFill>
              </a:rPr>
              <a:t>Graph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4794450" y="1619900"/>
            <a:ext cx="19959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000">
                <a:solidFill>
                  <a:srgbClr val="4A86E8"/>
                </a:solidFill>
              </a:rPr>
              <a:t>Node (op: Var)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5932850" y="2537150"/>
            <a:ext cx="19959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000">
                <a:solidFill>
                  <a:srgbClr val="4A86E8"/>
                </a:solidFill>
              </a:rPr>
              <a:t>Node (op: Add)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7184300" y="3309125"/>
            <a:ext cx="19959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000">
                <a:solidFill>
                  <a:srgbClr val="4A86E8"/>
                </a:solidFill>
              </a:rPr>
              <a:t>Node (op: Add)</a:t>
            </a:r>
          </a:p>
        </p:txBody>
      </p:sp>
      <p:sp>
        <p:nvSpPr>
          <p:cNvPr id="294" name="Shape 294"/>
          <p:cNvSpPr txBox="1"/>
          <p:nvPr/>
        </p:nvSpPr>
        <p:spPr>
          <a:xfrm>
            <a:off x="6040100" y="5113725"/>
            <a:ext cx="13662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000">
                <a:solidFill>
                  <a:srgbClr val="4A86E8"/>
                </a:solidFill>
              </a:rPr>
              <a:t>Node</a:t>
            </a:r>
          </a:p>
        </p:txBody>
      </p:sp>
      <p:sp>
        <p:nvSpPr>
          <p:cNvPr id="295" name="Shape 295"/>
          <p:cNvSpPr txBox="1"/>
          <p:nvPr/>
        </p:nvSpPr>
        <p:spPr>
          <a:xfrm>
            <a:off x="3191350" y="3258025"/>
            <a:ext cx="23220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000">
                <a:solidFill>
                  <a:srgbClr val="4A86E8"/>
                </a:solidFill>
              </a:rPr>
              <a:t>Node</a:t>
            </a:r>
            <a:br>
              <a:rPr lang="en-GB" sz="2000">
                <a:solidFill>
                  <a:srgbClr val="4A86E8"/>
                </a:solidFill>
              </a:rPr>
            </a:br>
            <a:r>
              <a:rPr lang="en-GB" sz="2000">
                <a:solidFill>
                  <a:srgbClr val="4A86E8"/>
                </a:solidFill>
              </a:rPr>
              <a:t>(op: Placeholder)</a:t>
            </a:r>
          </a:p>
        </p:txBody>
      </p:sp>
      <p:sp>
        <p:nvSpPr>
          <p:cNvPr id="296" name="Shape 296"/>
          <p:cNvSpPr txBox="1"/>
          <p:nvPr/>
        </p:nvSpPr>
        <p:spPr>
          <a:xfrm>
            <a:off x="4794450" y="6046900"/>
            <a:ext cx="13662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000">
                <a:solidFill>
                  <a:srgbClr val="4A86E8"/>
                </a:solidFill>
              </a:rPr>
              <a:t>Node</a:t>
            </a:r>
          </a:p>
        </p:txBody>
      </p:sp>
      <p:sp>
        <p:nvSpPr>
          <p:cNvPr id="297" name="Shape 297"/>
          <p:cNvSpPr txBox="1"/>
          <p:nvPr/>
        </p:nvSpPr>
        <p:spPr>
          <a:xfrm>
            <a:off x="163700" y="6371050"/>
            <a:ext cx="72426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https://tensorflow.google.cn/api_docs/python/tf/GraphDef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-GB">
                <a:solidFill>
                  <a:srgbClr val="FF5600"/>
                </a:solidFill>
              </a:rPr>
              <a:t>Tensor</a:t>
            </a:r>
            <a:r>
              <a:rPr b="1" lang="en-GB">
                <a:solidFill>
                  <a:srgbClr val="FF0000"/>
                </a:solidFill>
              </a:rPr>
              <a:t>Flow</a:t>
            </a:r>
            <a:r>
              <a:rPr lang="en-GB">
                <a:solidFill>
                  <a:srgbClr val="FF5600"/>
                </a:solidFill>
              </a:rPr>
              <a:t>基本概念</a:t>
            </a:r>
          </a:p>
        </p:txBody>
      </p:sp>
      <p:sp>
        <p:nvSpPr>
          <p:cNvPr id="303" name="Shape 303"/>
          <p:cNvSpPr/>
          <p:nvPr/>
        </p:nvSpPr>
        <p:spPr>
          <a:xfrm>
            <a:off x="6545450" y="1098590"/>
            <a:ext cx="515056" cy="235277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i</a:t>
            </a:r>
          </a:p>
        </p:txBody>
      </p:sp>
      <p:sp>
        <p:nvSpPr>
          <p:cNvPr id="304" name="Shape 304"/>
          <p:cNvSpPr/>
          <p:nvPr/>
        </p:nvSpPr>
        <p:spPr>
          <a:xfrm>
            <a:off x="7477009" y="697015"/>
            <a:ext cx="515056" cy="235277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n1</a:t>
            </a:r>
          </a:p>
        </p:txBody>
      </p:sp>
      <p:sp>
        <p:nvSpPr>
          <p:cNvPr id="305" name="Shape 305"/>
          <p:cNvSpPr/>
          <p:nvPr/>
        </p:nvSpPr>
        <p:spPr>
          <a:xfrm>
            <a:off x="7477009" y="1500153"/>
            <a:ext cx="515056" cy="235277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n2</a:t>
            </a:r>
          </a:p>
        </p:txBody>
      </p:sp>
      <p:sp>
        <p:nvSpPr>
          <p:cNvPr id="306" name="Shape 306"/>
          <p:cNvSpPr/>
          <p:nvPr/>
        </p:nvSpPr>
        <p:spPr>
          <a:xfrm>
            <a:off x="8414644" y="1098590"/>
            <a:ext cx="515056" cy="235277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n3</a:t>
            </a:r>
          </a:p>
        </p:txBody>
      </p:sp>
      <p:sp>
        <p:nvSpPr>
          <p:cNvPr id="307" name="Shape 307"/>
          <p:cNvSpPr/>
          <p:nvPr/>
        </p:nvSpPr>
        <p:spPr>
          <a:xfrm>
            <a:off x="6802978" y="247938"/>
            <a:ext cx="515056" cy="235277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a</a:t>
            </a:r>
          </a:p>
        </p:txBody>
      </p:sp>
      <p:sp>
        <p:nvSpPr>
          <p:cNvPr id="308" name="Shape 308"/>
          <p:cNvSpPr/>
          <p:nvPr/>
        </p:nvSpPr>
        <p:spPr>
          <a:xfrm>
            <a:off x="6802978" y="1949236"/>
            <a:ext cx="515056" cy="235277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b</a:t>
            </a:r>
          </a:p>
        </p:txBody>
      </p:sp>
      <p:cxnSp>
        <p:nvCxnSpPr>
          <p:cNvPr id="309" name="Shape 309"/>
          <p:cNvCxnSpPr>
            <a:stCxn id="303" idx="3"/>
            <a:endCxn id="304" idx="1"/>
          </p:cNvCxnSpPr>
          <p:nvPr/>
        </p:nvCxnSpPr>
        <p:spPr>
          <a:xfrm flipH="1" rot="10800000">
            <a:off x="7060506" y="814528"/>
            <a:ext cx="416400" cy="40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10" name="Shape 310"/>
          <p:cNvCxnSpPr>
            <a:stCxn id="307" idx="2"/>
            <a:endCxn id="304" idx="1"/>
          </p:cNvCxnSpPr>
          <p:nvPr/>
        </p:nvCxnSpPr>
        <p:spPr>
          <a:xfrm>
            <a:off x="7060506" y="483214"/>
            <a:ext cx="416400" cy="33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11" name="Shape 311"/>
          <p:cNvCxnSpPr>
            <a:stCxn id="303" idx="3"/>
            <a:endCxn id="305" idx="1"/>
          </p:cNvCxnSpPr>
          <p:nvPr/>
        </p:nvCxnSpPr>
        <p:spPr>
          <a:xfrm>
            <a:off x="7060506" y="1216228"/>
            <a:ext cx="416400" cy="40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12" name="Shape 312"/>
          <p:cNvCxnSpPr>
            <a:stCxn id="308" idx="0"/>
            <a:endCxn id="305" idx="1"/>
          </p:cNvCxnSpPr>
          <p:nvPr/>
        </p:nvCxnSpPr>
        <p:spPr>
          <a:xfrm flipH="1" rot="10800000">
            <a:off x="7060506" y="1617736"/>
            <a:ext cx="416400" cy="33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13" name="Shape 313"/>
          <p:cNvCxnSpPr>
            <a:stCxn id="304" idx="3"/>
            <a:endCxn id="306" idx="1"/>
          </p:cNvCxnSpPr>
          <p:nvPr/>
        </p:nvCxnSpPr>
        <p:spPr>
          <a:xfrm>
            <a:off x="7992065" y="814653"/>
            <a:ext cx="422700" cy="40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14" name="Shape 314"/>
          <p:cNvCxnSpPr>
            <a:stCxn id="305" idx="3"/>
            <a:endCxn id="306" idx="1"/>
          </p:cNvCxnSpPr>
          <p:nvPr/>
        </p:nvCxnSpPr>
        <p:spPr>
          <a:xfrm flipH="1" rot="10800000">
            <a:off x="7992065" y="1216091"/>
            <a:ext cx="422700" cy="40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15" name="Shape 315"/>
          <p:cNvSpPr txBox="1"/>
          <p:nvPr/>
        </p:nvSpPr>
        <p:spPr>
          <a:xfrm>
            <a:off x="375050" y="1567150"/>
            <a:ext cx="8457300" cy="51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tensorflow </a:t>
            </a:r>
            <a:r>
              <a:rPr lang="en-GB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tf</a:t>
            </a:r>
            <a:b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graph </a:t>
            </a:r>
            <a:r>
              <a:rPr lang="en-GB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tf.Graph()</a:t>
            </a:r>
            <a:b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graph.as_default():</a:t>
            </a:r>
            <a:b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i </a:t>
            </a:r>
            <a:r>
              <a:rPr lang="en-GB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tf.placeholder(tf.float32,</a:t>
            </a:r>
            <a:b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shape</a:t>
            </a:r>
            <a:r>
              <a:rPr lang="en-GB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800">
                <a:solidFill>
                  <a:srgbClr val="A535A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1),</a:t>
            </a:r>
            <a:b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name</a:t>
            </a:r>
            <a:r>
              <a:rPr lang="en-GB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800">
                <a:solidFill>
                  <a:srgbClr val="00A33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"i"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a </a:t>
            </a:r>
            <a:r>
              <a:rPr lang="en-GB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tf.Variable(tf.constant(10.0, shape</a:t>
            </a:r>
            <a:r>
              <a:rPr lang="en-GB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[1]), name</a:t>
            </a:r>
            <a:r>
              <a:rPr lang="en-GB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800">
                <a:solidFill>
                  <a:srgbClr val="00A33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"a"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b </a:t>
            </a:r>
            <a:r>
              <a:rPr lang="en-GB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tf.Variable(tf.constant(20.0, shape</a:t>
            </a:r>
            <a:r>
              <a:rPr lang="en-GB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[1]), name</a:t>
            </a:r>
            <a:r>
              <a:rPr lang="en-GB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800">
                <a:solidFill>
                  <a:srgbClr val="00A33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"b"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n1 </a:t>
            </a:r>
            <a:r>
              <a:rPr lang="en-GB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tf.add(i, a, name</a:t>
            </a:r>
            <a:r>
              <a:rPr lang="en-GB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800">
                <a:solidFill>
                  <a:srgbClr val="00A33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"n1"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n2 </a:t>
            </a:r>
            <a:r>
              <a:rPr lang="en-GB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tf.add(i, b, name</a:t>
            </a:r>
            <a:r>
              <a:rPr lang="en-GB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800">
                <a:solidFill>
                  <a:srgbClr val="00A33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"n2"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n3 </a:t>
            </a:r>
            <a:r>
              <a:rPr lang="en-GB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tf.add(n1, n2, name</a:t>
            </a:r>
            <a:r>
              <a:rPr lang="en-GB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800">
                <a:solidFill>
                  <a:srgbClr val="00A33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"n3"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-GB">
                <a:solidFill>
                  <a:srgbClr val="FF5600"/>
                </a:solidFill>
              </a:rPr>
              <a:t>Tensor</a:t>
            </a:r>
            <a:r>
              <a:rPr b="1" lang="en-GB">
                <a:solidFill>
                  <a:srgbClr val="FF0000"/>
                </a:solidFill>
              </a:rPr>
              <a:t>Flow</a:t>
            </a:r>
            <a:r>
              <a:rPr lang="en-GB">
                <a:solidFill>
                  <a:srgbClr val="FF5600"/>
                </a:solidFill>
              </a:rPr>
              <a:t>基本概念</a:t>
            </a:r>
          </a:p>
        </p:txBody>
      </p:sp>
      <p:sp>
        <p:nvSpPr>
          <p:cNvPr id="321" name="Shape 321"/>
          <p:cNvSpPr/>
          <p:nvPr/>
        </p:nvSpPr>
        <p:spPr>
          <a:xfrm>
            <a:off x="6545450" y="1098590"/>
            <a:ext cx="515056" cy="235277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i</a:t>
            </a:r>
          </a:p>
        </p:txBody>
      </p:sp>
      <p:sp>
        <p:nvSpPr>
          <p:cNvPr id="322" name="Shape 322"/>
          <p:cNvSpPr/>
          <p:nvPr/>
        </p:nvSpPr>
        <p:spPr>
          <a:xfrm>
            <a:off x="7477009" y="697015"/>
            <a:ext cx="515056" cy="235277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n1</a:t>
            </a:r>
          </a:p>
        </p:txBody>
      </p:sp>
      <p:sp>
        <p:nvSpPr>
          <p:cNvPr id="323" name="Shape 323"/>
          <p:cNvSpPr/>
          <p:nvPr/>
        </p:nvSpPr>
        <p:spPr>
          <a:xfrm>
            <a:off x="7477009" y="1500153"/>
            <a:ext cx="515056" cy="235277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n2</a:t>
            </a:r>
          </a:p>
        </p:txBody>
      </p:sp>
      <p:sp>
        <p:nvSpPr>
          <p:cNvPr id="324" name="Shape 324"/>
          <p:cNvSpPr/>
          <p:nvPr/>
        </p:nvSpPr>
        <p:spPr>
          <a:xfrm>
            <a:off x="8414644" y="1098590"/>
            <a:ext cx="515056" cy="235277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n3</a:t>
            </a:r>
          </a:p>
        </p:txBody>
      </p:sp>
      <p:sp>
        <p:nvSpPr>
          <p:cNvPr id="325" name="Shape 325"/>
          <p:cNvSpPr/>
          <p:nvPr/>
        </p:nvSpPr>
        <p:spPr>
          <a:xfrm>
            <a:off x="6802978" y="247938"/>
            <a:ext cx="515056" cy="235277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a</a:t>
            </a:r>
          </a:p>
        </p:txBody>
      </p:sp>
      <p:sp>
        <p:nvSpPr>
          <p:cNvPr id="326" name="Shape 326"/>
          <p:cNvSpPr/>
          <p:nvPr/>
        </p:nvSpPr>
        <p:spPr>
          <a:xfrm>
            <a:off x="6802978" y="1949236"/>
            <a:ext cx="515056" cy="235277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b</a:t>
            </a:r>
          </a:p>
        </p:txBody>
      </p:sp>
      <p:cxnSp>
        <p:nvCxnSpPr>
          <p:cNvPr id="327" name="Shape 327"/>
          <p:cNvCxnSpPr>
            <a:stCxn id="321" idx="3"/>
            <a:endCxn id="322" idx="1"/>
          </p:cNvCxnSpPr>
          <p:nvPr/>
        </p:nvCxnSpPr>
        <p:spPr>
          <a:xfrm flipH="1" rot="10800000">
            <a:off x="7060506" y="814528"/>
            <a:ext cx="416400" cy="40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28" name="Shape 328"/>
          <p:cNvCxnSpPr>
            <a:stCxn id="325" idx="2"/>
            <a:endCxn id="322" idx="1"/>
          </p:cNvCxnSpPr>
          <p:nvPr/>
        </p:nvCxnSpPr>
        <p:spPr>
          <a:xfrm>
            <a:off x="7060506" y="483214"/>
            <a:ext cx="416400" cy="33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29" name="Shape 329"/>
          <p:cNvCxnSpPr>
            <a:stCxn id="321" idx="3"/>
            <a:endCxn id="323" idx="1"/>
          </p:cNvCxnSpPr>
          <p:nvPr/>
        </p:nvCxnSpPr>
        <p:spPr>
          <a:xfrm>
            <a:off x="7060506" y="1216228"/>
            <a:ext cx="416400" cy="40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30" name="Shape 330"/>
          <p:cNvCxnSpPr>
            <a:stCxn id="326" idx="0"/>
            <a:endCxn id="323" idx="1"/>
          </p:cNvCxnSpPr>
          <p:nvPr/>
        </p:nvCxnSpPr>
        <p:spPr>
          <a:xfrm flipH="1" rot="10800000">
            <a:off x="7060506" y="1617736"/>
            <a:ext cx="416400" cy="33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31" name="Shape 331"/>
          <p:cNvCxnSpPr>
            <a:stCxn id="322" idx="3"/>
            <a:endCxn id="324" idx="1"/>
          </p:cNvCxnSpPr>
          <p:nvPr/>
        </p:nvCxnSpPr>
        <p:spPr>
          <a:xfrm>
            <a:off x="7992065" y="814653"/>
            <a:ext cx="422700" cy="40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32" name="Shape 332"/>
          <p:cNvCxnSpPr>
            <a:stCxn id="323" idx="3"/>
            <a:endCxn id="324" idx="1"/>
          </p:cNvCxnSpPr>
          <p:nvPr/>
        </p:nvCxnSpPr>
        <p:spPr>
          <a:xfrm flipH="1" rot="10800000">
            <a:off x="7992065" y="1216091"/>
            <a:ext cx="422700" cy="40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33" name="Shape 333"/>
          <p:cNvSpPr txBox="1"/>
          <p:nvPr/>
        </p:nvSpPr>
        <p:spPr>
          <a:xfrm>
            <a:off x="375050" y="1567150"/>
            <a:ext cx="8457300" cy="51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tensorflow </a:t>
            </a:r>
            <a:r>
              <a:rPr lang="en-GB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tf</a:t>
            </a:r>
            <a:b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graph </a:t>
            </a:r>
            <a:r>
              <a:rPr lang="en-GB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tf.Graph()</a:t>
            </a:r>
            <a:b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graph.as_default():</a:t>
            </a:r>
            <a:b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i </a:t>
            </a:r>
            <a:r>
              <a:rPr lang="en-GB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tf.placeholder(tf.float32,</a:t>
            </a:r>
            <a:b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shape</a:t>
            </a:r>
            <a:r>
              <a:rPr lang="en-GB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800">
                <a:solidFill>
                  <a:srgbClr val="A535A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1),</a:t>
            </a:r>
            <a:b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name</a:t>
            </a:r>
            <a:r>
              <a:rPr lang="en-GB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800">
                <a:solidFill>
                  <a:srgbClr val="00A33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"i"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a </a:t>
            </a:r>
            <a:r>
              <a:rPr lang="en-GB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tf.Variable(tf.constant(10.0, shape</a:t>
            </a:r>
            <a:r>
              <a:rPr lang="en-GB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[1]), name</a:t>
            </a:r>
            <a:r>
              <a:rPr lang="en-GB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800">
                <a:solidFill>
                  <a:srgbClr val="00A33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"a"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b </a:t>
            </a:r>
            <a:r>
              <a:rPr lang="en-GB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tf.Variable(tf.constant(20.0, shape</a:t>
            </a:r>
            <a:r>
              <a:rPr lang="en-GB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[1]), name</a:t>
            </a:r>
            <a:r>
              <a:rPr lang="en-GB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800">
                <a:solidFill>
                  <a:srgbClr val="00A33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"b"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n1 </a:t>
            </a:r>
            <a:r>
              <a:rPr lang="en-GB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tf.add(i, a, name</a:t>
            </a:r>
            <a:r>
              <a:rPr lang="en-GB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800">
                <a:solidFill>
                  <a:srgbClr val="00A33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"n1"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n2 </a:t>
            </a:r>
            <a:r>
              <a:rPr lang="en-GB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tf.add(i, b, name</a:t>
            </a:r>
            <a:r>
              <a:rPr lang="en-GB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800">
                <a:solidFill>
                  <a:srgbClr val="00A33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"n2"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n3 </a:t>
            </a:r>
            <a:r>
              <a:rPr lang="en-GB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tf.add(n1, n2, name</a:t>
            </a:r>
            <a:r>
              <a:rPr lang="en-GB" sz="1800">
                <a:solidFill>
                  <a:srgbClr val="FF56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800">
                <a:solidFill>
                  <a:srgbClr val="00A33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"n3"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334" name="Shape 334"/>
          <p:cNvCxnSpPr/>
          <p:nvPr/>
        </p:nvCxnSpPr>
        <p:spPr>
          <a:xfrm rot="10800000">
            <a:off x="4501200" y="5534250"/>
            <a:ext cx="2559300" cy="453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35" name="Shape 335"/>
          <p:cNvSpPr txBox="1"/>
          <p:nvPr/>
        </p:nvSpPr>
        <p:spPr>
          <a:xfrm>
            <a:off x="6840538" y="5913075"/>
            <a:ext cx="20928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2200">
                <a:solidFill>
                  <a:srgbClr val="4A86E8"/>
                </a:solidFill>
              </a:rPr>
              <a:t>Node name</a:t>
            </a:r>
          </a:p>
        </p:txBody>
      </p:sp>
      <p:cxnSp>
        <p:nvCxnSpPr>
          <p:cNvPr id="336" name="Shape 336"/>
          <p:cNvCxnSpPr/>
          <p:nvPr/>
        </p:nvCxnSpPr>
        <p:spPr>
          <a:xfrm flipH="1">
            <a:off x="1273350" y="2886925"/>
            <a:ext cx="3605400" cy="2483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37" name="Shape 337"/>
          <p:cNvSpPr txBox="1"/>
          <p:nvPr/>
        </p:nvSpPr>
        <p:spPr>
          <a:xfrm>
            <a:off x="4878750" y="2611350"/>
            <a:ext cx="20928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200">
                <a:solidFill>
                  <a:srgbClr val="4A86E8"/>
                </a:solidFill>
              </a:rPr>
              <a:t>Tensor</a:t>
            </a:r>
            <a:r>
              <a:rPr lang="en-GB" sz="2200">
                <a:solidFill>
                  <a:srgbClr val="4A86E8"/>
                </a:solidFill>
              </a:rPr>
              <a:t> name</a:t>
            </a:r>
          </a:p>
        </p:txBody>
      </p:sp>
      <p:cxnSp>
        <p:nvCxnSpPr>
          <p:cNvPr id="338" name="Shape 338"/>
          <p:cNvCxnSpPr/>
          <p:nvPr/>
        </p:nvCxnSpPr>
        <p:spPr>
          <a:xfrm flipH="1">
            <a:off x="2369950" y="3819800"/>
            <a:ext cx="3807300" cy="156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39" name="Shape 339"/>
          <p:cNvSpPr txBox="1"/>
          <p:nvPr/>
        </p:nvSpPr>
        <p:spPr>
          <a:xfrm>
            <a:off x="6174150" y="3525750"/>
            <a:ext cx="20928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200">
                <a:solidFill>
                  <a:srgbClr val="4A86E8"/>
                </a:solidFill>
              </a:rPr>
              <a:t>Operator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FF5600"/>
                </a:solidFill>
              </a:rPr>
              <a:t>TensorFlow大体架构</a:t>
            </a:r>
          </a:p>
        </p:txBody>
      </p:sp>
      <p:sp>
        <p:nvSpPr>
          <p:cNvPr id="345" name="Shape 345"/>
          <p:cNvSpPr/>
          <p:nvPr/>
        </p:nvSpPr>
        <p:spPr>
          <a:xfrm>
            <a:off x="1265125" y="4915025"/>
            <a:ext cx="6379500" cy="690600"/>
          </a:xfrm>
          <a:prstGeom prst="roundRect">
            <a:avLst>
              <a:gd fmla="val 16667" name="adj"/>
            </a:avLst>
          </a:prstGeom>
          <a:solidFill>
            <a:srgbClr val="F6921E"/>
          </a:solidFill>
          <a:ln cap="flat" cmpd="sng" w="19050">
            <a:solidFill>
              <a:srgbClr val="F6921E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TensorFlow Distributed Execution Engine</a:t>
            </a:r>
          </a:p>
        </p:txBody>
      </p:sp>
      <p:grpSp>
        <p:nvGrpSpPr>
          <p:cNvPr id="346" name="Shape 346"/>
          <p:cNvGrpSpPr/>
          <p:nvPr/>
        </p:nvGrpSpPr>
        <p:grpSpPr>
          <a:xfrm>
            <a:off x="1278336" y="5788009"/>
            <a:ext cx="6364866" cy="690635"/>
            <a:chOff x="1371050" y="3931375"/>
            <a:chExt cx="5708400" cy="440400"/>
          </a:xfrm>
        </p:grpSpPr>
        <p:sp>
          <p:nvSpPr>
            <p:cNvPr id="347" name="Shape 347"/>
            <p:cNvSpPr/>
            <p:nvPr/>
          </p:nvSpPr>
          <p:spPr>
            <a:xfrm>
              <a:off x="1371050" y="3931375"/>
              <a:ext cx="5708400" cy="440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A6A8AB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8" name="Shape 348"/>
            <p:cNvSpPr/>
            <p:nvPr/>
          </p:nvSpPr>
          <p:spPr>
            <a:xfrm>
              <a:off x="1455750" y="3989575"/>
              <a:ext cx="953400" cy="324000"/>
            </a:xfrm>
            <a:prstGeom prst="roundRect">
              <a:avLst>
                <a:gd fmla="val 16667" name="adj"/>
              </a:avLst>
            </a:prstGeom>
            <a:solidFill>
              <a:srgbClr val="A6A8AB"/>
            </a:solidFill>
            <a:ln cap="flat" cmpd="sng" w="19050">
              <a:solidFill>
                <a:srgbClr val="A6A8AB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-GB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CPU</a:t>
              </a:r>
            </a:p>
          </p:txBody>
        </p:sp>
        <p:sp>
          <p:nvSpPr>
            <p:cNvPr id="349" name="Shape 349"/>
            <p:cNvSpPr/>
            <p:nvPr/>
          </p:nvSpPr>
          <p:spPr>
            <a:xfrm>
              <a:off x="2602150" y="3989575"/>
              <a:ext cx="953400" cy="324000"/>
            </a:xfrm>
            <a:prstGeom prst="roundRect">
              <a:avLst>
                <a:gd fmla="val 16667" name="adj"/>
              </a:avLst>
            </a:prstGeom>
            <a:solidFill>
              <a:srgbClr val="A6A8AB"/>
            </a:solidFill>
            <a:ln cap="flat" cmpd="sng" w="19050">
              <a:solidFill>
                <a:srgbClr val="A6A8AB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-GB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GPU</a:t>
              </a:r>
            </a:p>
          </p:txBody>
        </p:sp>
        <p:sp>
          <p:nvSpPr>
            <p:cNvPr id="350" name="Shape 350"/>
            <p:cNvSpPr/>
            <p:nvPr/>
          </p:nvSpPr>
          <p:spPr>
            <a:xfrm>
              <a:off x="3748550" y="3989575"/>
              <a:ext cx="953400" cy="324000"/>
            </a:xfrm>
            <a:prstGeom prst="roundRect">
              <a:avLst>
                <a:gd fmla="val 16667" name="adj"/>
              </a:avLst>
            </a:prstGeom>
            <a:solidFill>
              <a:srgbClr val="A6A8AB"/>
            </a:solidFill>
            <a:ln cap="flat" cmpd="sng" w="19050">
              <a:solidFill>
                <a:srgbClr val="A6A8AB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-GB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Android</a:t>
              </a:r>
            </a:p>
          </p:txBody>
        </p:sp>
        <p:sp>
          <p:nvSpPr>
            <p:cNvPr id="351" name="Shape 351"/>
            <p:cNvSpPr/>
            <p:nvPr/>
          </p:nvSpPr>
          <p:spPr>
            <a:xfrm>
              <a:off x="4894950" y="3989575"/>
              <a:ext cx="953400" cy="324000"/>
            </a:xfrm>
            <a:prstGeom prst="roundRect">
              <a:avLst>
                <a:gd fmla="val 16667" name="adj"/>
              </a:avLst>
            </a:prstGeom>
            <a:solidFill>
              <a:srgbClr val="A6A8AB"/>
            </a:solidFill>
            <a:ln cap="flat" cmpd="sng" w="19050">
              <a:solidFill>
                <a:srgbClr val="A6A8AB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-GB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iOS</a:t>
              </a:r>
            </a:p>
          </p:txBody>
        </p:sp>
        <p:sp>
          <p:nvSpPr>
            <p:cNvPr id="352" name="Shape 352"/>
            <p:cNvSpPr/>
            <p:nvPr/>
          </p:nvSpPr>
          <p:spPr>
            <a:xfrm>
              <a:off x="6041350" y="3989575"/>
              <a:ext cx="953400" cy="324000"/>
            </a:xfrm>
            <a:prstGeom prst="roundRect">
              <a:avLst>
                <a:gd fmla="val 16667" name="adj"/>
              </a:avLst>
            </a:prstGeom>
            <a:solidFill>
              <a:srgbClr val="A6A8AB"/>
            </a:solidFill>
            <a:ln cap="flat" cmpd="sng" w="19050">
              <a:solidFill>
                <a:srgbClr val="A6A8AB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-GB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...</a:t>
              </a:r>
            </a:p>
          </p:txBody>
        </p:sp>
      </p:grpSp>
      <p:sp>
        <p:nvSpPr>
          <p:cNvPr id="353" name="Shape 353"/>
          <p:cNvSpPr/>
          <p:nvPr/>
        </p:nvSpPr>
        <p:spPr>
          <a:xfrm>
            <a:off x="4177368" y="4037350"/>
            <a:ext cx="656400" cy="690600"/>
          </a:xfrm>
          <a:prstGeom prst="roundRect">
            <a:avLst>
              <a:gd fmla="val 16667" name="adj"/>
            </a:avLst>
          </a:prstGeom>
          <a:solidFill>
            <a:srgbClr val="F16529"/>
          </a:solidFill>
          <a:ln cap="flat" cmpd="sng" w="19050">
            <a:solidFill>
              <a:srgbClr val="F1652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C++</a:t>
            </a:r>
          </a:p>
        </p:txBody>
      </p:sp>
      <p:sp>
        <p:nvSpPr>
          <p:cNvPr id="354" name="Shape 354"/>
          <p:cNvSpPr/>
          <p:nvPr/>
        </p:nvSpPr>
        <p:spPr>
          <a:xfrm>
            <a:off x="1265124" y="4042075"/>
            <a:ext cx="2723400" cy="690600"/>
          </a:xfrm>
          <a:prstGeom prst="roundRect">
            <a:avLst>
              <a:gd fmla="val 16667" name="adj"/>
            </a:avLst>
          </a:prstGeom>
          <a:solidFill>
            <a:srgbClr val="F16529"/>
          </a:solidFill>
          <a:ln cap="flat" cmpd="sng" w="19050">
            <a:solidFill>
              <a:srgbClr val="F1652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Python Frontend</a:t>
            </a:r>
          </a:p>
        </p:txBody>
      </p:sp>
      <p:sp>
        <p:nvSpPr>
          <p:cNvPr id="355" name="Shape 355"/>
          <p:cNvSpPr/>
          <p:nvPr/>
        </p:nvSpPr>
        <p:spPr>
          <a:xfrm>
            <a:off x="6468477" y="4042075"/>
            <a:ext cx="1175700" cy="690600"/>
          </a:xfrm>
          <a:prstGeom prst="roundRect">
            <a:avLst>
              <a:gd fmla="val 16667" name="adj"/>
            </a:avLst>
          </a:prstGeom>
          <a:solidFill>
            <a:srgbClr val="F16529"/>
          </a:solidFill>
          <a:ln cap="flat" cmpd="sng" w="19050">
            <a:solidFill>
              <a:srgbClr val="F1652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...</a:t>
            </a:r>
          </a:p>
        </p:txBody>
      </p:sp>
      <p:sp>
        <p:nvSpPr>
          <p:cNvPr id="356" name="Shape 356"/>
          <p:cNvSpPr/>
          <p:nvPr/>
        </p:nvSpPr>
        <p:spPr>
          <a:xfrm>
            <a:off x="1265074" y="3169125"/>
            <a:ext cx="2723400" cy="690600"/>
          </a:xfrm>
          <a:prstGeom prst="roundRect">
            <a:avLst>
              <a:gd fmla="val 16667" name="adj"/>
            </a:avLst>
          </a:prstGeom>
          <a:solidFill>
            <a:srgbClr val="F16529"/>
          </a:solidFill>
          <a:ln cap="flat" cmpd="sng" w="19050">
            <a:solidFill>
              <a:srgbClr val="F1652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Layers</a:t>
            </a:r>
          </a:p>
        </p:txBody>
      </p:sp>
      <p:sp>
        <p:nvSpPr>
          <p:cNvPr id="357" name="Shape 357"/>
          <p:cNvSpPr/>
          <p:nvPr/>
        </p:nvSpPr>
        <p:spPr>
          <a:xfrm>
            <a:off x="1265073" y="2296175"/>
            <a:ext cx="1410000" cy="690600"/>
          </a:xfrm>
          <a:prstGeom prst="roundRect">
            <a:avLst>
              <a:gd fmla="val 16667" name="adj"/>
            </a:avLst>
          </a:prstGeom>
          <a:solidFill>
            <a:srgbClr val="F16529"/>
          </a:solidFill>
          <a:ln cap="flat" cmpd="sng" w="19050">
            <a:solidFill>
              <a:srgbClr val="F1652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Estimator</a:t>
            </a:r>
          </a:p>
        </p:txBody>
      </p:sp>
      <p:sp>
        <p:nvSpPr>
          <p:cNvPr id="358" name="Shape 358"/>
          <p:cNvSpPr/>
          <p:nvPr/>
        </p:nvSpPr>
        <p:spPr>
          <a:xfrm>
            <a:off x="2812854" y="2296181"/>
            <a:ext cx="1175700" cy="690600"/>
          </a:xfrm>
          <a:prstGeom prst="roundRect">
            <a:avLst>
              <a:gd fmla="val 16667" name="adj"/>
            </a:avLst>
          </a:prstGeom>
          <a:solidFill>
            <a:srgbClr val="F16529"/>
          </a:solidFill>
          <a:ln cap="flat" cmpd="sng" w="19050">
            <a:solidFill>
              <a:srgbClr val="F1652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Keras</a:t>
            </a:r>
          </a:p>
        </p:txBody>
      </p:sp>
      <p:sp>
        <p:nvSpPr>
          <p:cNvPr id="359" name="Shape 359"/>
          <p:cNvSpPr/>
          <p:nvPr/>
        </p:nvSpPr>
        <p:spPr>
          <a:xfrm>
            <a:off x="1265076" y="1423225"/>
            <a:ext cx="2723400" cy="690600"/>
          </a:xfrm>
          <a:prstGeom prst="roundRect">
            <a:avLst>
              <a:gd fmla="val 16667" name="adj"/>
            </a:avLst>
          </a:prstGeom>
          <a:solidFill>
            <a:srgbClr val="F16529"/>
          </a:solidFill>
          <a:ln cap="flat" cmpd="sng" w="19050">
            <a:solidFill>
              <a:srgbClr val="F1652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Canned Estimators</a:t>
            </a:r>
          </a:p>
        </p:txBody>
      </p:sp>
      <p:sp>
        <p:nvSpPr>
          <p:cNvPr id="360" name="Shape 360"/>
          <p:cNvSpPr/>
          <p:nvPr/>
        </p:nvSpPr>
        <p:spPr>
          <a:xfrm>
            <a:off x="4913668" y="4042050"/>
            <a:ext cx="656400" cy="690600"/>
          </a:xfrm>
          <a:prstGeom prst="roundRect">
            <a:avLst>
              <a:gd fmla="val 16667" name="adj"/>
            </a:avLst>
          </a:prstGeom>
          <a:solidFill>
            <a:srgbClr val="F16529"/>
          </a:solidFill>
          <a:ln cap="flat" cmpd="sng" w="19050">
            <a:solidFill>
              <a:srgbClr val="F1652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Go</a:t>
            </a:r>
          </a:p>
        </p:txBody>
      </p:sp>
      <p:sp>
        <p:nvSpPr>
          <p:cNvPr id="361" name="Shape 361"/>
          <p:cNvSpPr/>
          <p:nvPr/>
        </p:nvSpPr>
        <p:spPr>
          <a:xfrm>
            <a:off x="5649976" y="4042050"/>
            <a:ext cx="733500" cy="690600"/>
          </a:xfrm>
          <a:prstGeom prst="roundRect">
            <a:avLst>
              <a:gd fmla="val 16667" name="adj"/>
            </a:avLst>
          </a:prstGeom>
          <a:solidFill>
            <a:srgbClr val="F16529"/>
          </a:solidFill>
          <a:ln cap="flat" cmpd="sng" w="19050">
            <a:solidFill>
              <a:srgbClr val="F1652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Java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4506125" y="1493125"/>
            <a:ext cx="28713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1800">
                <a:solidFill>
                  <a:srgbClr val="434343"/>
                </a:solidFill>
              </a:rPr>
              <a:t>开箱即用</a:t>
            </a:r>
          </a:p>
        </p:txBody>
      </p:sp>
      <p:sp>
        <p:nvSpPr>
          <p:cNvPr id="363" name="Shape 363"/>
          <p:cNvSpPr txBox="1"/>
          <p:nvPr/>
        </p:nvSpPr>
        <p:spPr>
          <a:xfrm>
            <a:off x="4506125" y="2366075"/>
            <a:ext cx="28713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1800">
                <a:solidFill>
                  <a:srgbClr val="434343"/>
                </a:solidFill>
              </a:rPr>
              <a:t>易用</a:t>
            </a:r>
          </a:p>
        </p:txBody>
      </p:sp>
      <p:sp>
        <p:nvSpPr>
          <p:cNvPr id="364" name="Shape 364"/>
          <p:cNvSpPr txBox="1"/>
          <p:nvPr/>
        </p:nvSpPr>
        <p:spPr>
          <a:xfrm>
            <a:off x="4506125" y="3153600"/>
            <a:ext cx="28713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-GB" sz="1800">
                <a:solidFill>
                  <a:srgbClr val="434343"/>
                </a:solidFill>
              </a:rPr>
              <a:t>灵活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FF5600"/>
                </a:solidFill>
              </a:rPr>
              <a:t>日程</a:t>
            </a:r>
          </a:p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311700" y="1536624"/>
            <a:ext cx="8520600" cy="513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666666"/>
              </a:buClr>
              <a:buSzPct val="100000"/>
            </a:pPr>
            <a:r>
              <a:rPr lang="en-GB" sz="2400">
                <a:solidFill>
                  <a:srgbClr val="666666"/>
                </a:solidFill>
              </a:rPr>
              <a:t>TensorFlow有趣案例</a:t>
            </a:r>
          </a:p>
          <a:p>
            <a:pPr indent="-381000" lvl="0" marL="457200" rtl="0">
              <a:spcBef>
                <a:spcPts val="0"/>
              </a:spcBef>
              <a:buClr>
                <a:srgbClr val="666666"/>
              </a:buClr>
              <a:buSzPct val="100000"/>
            </a:pPr>
            <a:r>
              <a:rPr lang="en-GB" sz="2400">
                <a:solidFill>
                  <a:srgbClr val="666666"/>
                </a:solidFill>
              </a:rPr>
              <a:t>TensorFlow简介</a:t>
            </a:r>
          </a:p>
          <a:p>
            <a:pPr indent="-381000" lvl="0" marL="457200" rtl="0">
              <a:spcBef>
                <a:spcPts val="0"/>
              </a:spcBef>
              <a:buClr>
                <a:srgbClr val="666666"/>
              </a:buClr>
              <a:buSzPct val="100000"/>
            </a:pPr>
            <a:r>
              <a:rPr lang="en-GB" sz="2400">
                <a:solidFill>
                  <a:srgbClr val="666666"/>
                </a:solidFill>
              </a:rPr>
              <a:t>TensorFlow新动态</a:t>
            </a:r>
          </a:p>
          <a:p>
            <a:pPr indent="-381000" lvl="1" marL="914400" rtl="0">
              <a:spcBef>
                <a:spcPts val="0"/>
              </a:spcBef>
              <a:buClr>
                <a:srgbClr val="666666"/>
              </a:buClr>
              <a:buSzPct val="100000"/>
            </a:pPr>
            <a:r>
              <a:rPr lang="en-GB" sz="2400">
                <a:solidFill>
                  <a:srgbClr val="666666"/>
                </a:solidFill>
              </a:rPr>
              <a:t>Eager模式</a:t>
            </a:r>
          </a:p>
          <a:p>
            <a:pPr indent="-381000" lvl="1" marL="914400" rtl="0">
              <a:spcBef>
                <a:spcPts val="0"/>
              </a:spcBef>
              <a:buClr>
                <a:srgbClr val="666666"/>
              </a:buClr>
              <a:buSzPct val="100000"/>
            </a:pPr>
            <a:r>
              <a:rPr lang="en-GB" sz="2400">
                <a:solidFill>
                  <a:srgbClr val="666666"/>
                </a:solidFill>
              </a:rPr>
              <a:t>tf.keras</a:t>
            </a:r>
          </a:p>
          <a:p>
            <a:pPr indent="-381000" lvl="1" marL="914400" rtl="0">
              <a:spcBef>
                <a:spcPts val="0"/>
              </a:spcBef>
              <a:buClr>
                <a:srgbClr val="666666"/>
              </a:buClr>
              <a:buSzPct val="100000"/>
            </a:pPr>
            <a:r>
              <a:rPr lang="en-GB" sz="2400">
                <a:solidFill>
                  <a:srgbClr val="666666"/>
                </a:solidFill>
              </a:rPr>
              <a:t>tf.data</a:t>
            </a:r>
          </a:p>
          <a:p>
            <a:pPr indent="-381000" lvl="1" marL="914400" rtl="0">
              <a:spcBef>
                <a:spcPts val="0"/>
              </a:spcBef>
              <a:buClr>
                <a:srgbClr val="666666"/>
              </a:buClr>
              <a:buSzPct val="100000"/>
            </a:pPr>
            <a:r>
              <a:rPr lang="en-GB" sz="2400">
                <a:solidFill>
                  <a:srgbClr val="666666"/>
                </a:solidFill>
              </a:rPr>
              <a:t>嵌入式</a:t>
            </a:r>
          </a:p>
          <a:p>
            <a:pPr indent="-381000" lvl="1" marL="914400" rtl="0">
              <a:spcBef>
                <a:spcPts val="0"/>
              </a:spcBef>
              <a:buClr>
                <a:srgbClr val="666666"/>
              </a:buClr>
              <a:buSzPct val="100000"/>
            </a:pPr>
            <a:r>
              <a:rPr lang="en-GB" sz="2400">
                <a:solidFill>
                  <a:srgbClr val="666666"/>
                </a:solidFill>
              </a:rPr>
              <a:t>分布式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-GB">
                <a:solidFill>
                  <a:srgbClr val="FF5600"/>
                </a:solidFill>
              </a:rPr>
              <a:t>TensorFlow入门更详细的介绍</a:t>
            </a:r>
          </a:p>
        </p:txBody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800" u="sng">
                <a:solidFill>
                  <a:schemeClr val="hlink"/>
                </a:solidFill>
                <a:hlinkClick r:id="rId3"/>
              </a:rPr>
              <a:t>https://github.com/renminio/devfest2017sh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GB" sz="2800">
                <a:solidFill>
                  <a:srgbClr val="434343"/>
                </a:solidFill>
              </a:rPr>
              <a:t>GDG DevFest 2017上海站Workshop资料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/>
          <p:nvPr>
            <p:ph idx="4294967295" type="subTitle"/>
          </p:nvPr>
        </p:nvSpPr>
        <p:spPr>
          <a:xfrm>
            <a:off x="1897800" y="2765848"/>
            <a:ext cx="5348400" cy="13263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TensorFlow新动态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FF5600"/>
                </a:solidFill>
              </a:rPr>
              <a:t>Eager</a:t>
            </a:r>
            <a:r>
              <a:rPr lang="en-GB">
                <a:solidFill>
                  <a:srgbClr val="FF5600"/>
                </a:solidFill>
              </a:rPr>
              <a:t>模式 (TensorFlow latest)</a:t>
            </a:r>
          </a:p>
        </p:txBody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311700" y="1536629"/>
            <a:ext cx="8520600" cy="2218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152400" marR="152400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 sz="18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-GB" sz="1800">
                <a:solidFill>
                  <a:srgbClr val="D73A49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8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tf.placeholder(tf.float32, </a:t>
            </a:r>
            <a:r>
              <a:rPr lang="en-GB" sz="1800">
                <a:solidFill>
                  <a:srgbClr val="E36209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GB" sz="1800">
                <a:solidFill>
                  <a:srgbClr val="D73A49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8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GB" sz="1800">
                <a:solidFill>
                  <a:srgbClr val="005CC5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8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800">
                <a:solidFill>
                  <a:srgbClr val="005CC5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8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br>
              <a:rPr lang="en-GB" sz="18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8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m </a:t>
            </a:r>
            <a:r>
              <a:rPr lang="en-GB" sz="1800">
                <a:solidFill>
                  <a:srgbClr val="D73A49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8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tf.matmul(x, x)</a:t>
            </a:r>
            <a:br>
              <a:rPr lang="en-GB" sz="18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800">
                <a:solidFill>
                  <a:srgbClr val="D73A49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with</a:t>
            </a:r>
            <a:r>
              <a:rPr lang="en-GB" sz="18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tf.Session() </a:t>
            </a:r>
            <a:r>
              <a:rPr lang="en-GB" sz="1800">
                <a:solidFill>
                  <a:srgbClr val="D73A49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GB" sz="18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sess:</a:t>
            </a:r>
            <a:br>
              <a:rPr lang="en-GB" sz="18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8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800">
                <a:solidFill>
                  <a:srgbClr val="005CC5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GB" sz="18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(sess.run(m, </a:t>
            </a:r>
            <a:r>
              <a:rPr lang="en-GB" sz="1800">
                <a:solidFill>
                  <a:srgbClr val="E36209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GB" sz="1800">
                <a:solidFill>
                  <a:srgbClr val="D73A49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8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{x: [[</a:t>
            </a:r>
            <a:r>
              <a:rPr lang="en-GB" sz="1800">
                <a:solidFill>
                  <a:srgbClr val="005CC5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80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.]]}))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311700" y="4754001"/>
            <a:ext cx="8520600" cy="1803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152400" marR="152400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lang="en-GB">
                <a:solidFill>
                  <a:srgbClr val="D73A49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[[</a:t>
            </a:r>
            <a:r>
              <a:rPr lang="en-GB">
                <a:solidFill>
                  <a:srgbClr val="005CC5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.]]</a:t>
            </a:r>
            <a:br>
              <a:rPr lang="en-GB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m </a:t>
            </a:r>
            <a:r>
              <a:rPr lang="en-GB">
                <a:solidFill>
                  <a:srgbClr val="D73A49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tf.matmul(x, x)</a:t>
            </a:r>
            <a:br>
              <a:rPr lang="en-GB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>
                <a:solidFill>
                  <a:srgbClr val="005CC5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GB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(m)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3" name="Shape 383"/>
          <p:cNvSpPr/>
          <p:nvPr/>
        </p:nvSpPr>
        <p:spPr>
          <a:xfrm>
            <a:off x="517125" y="3775150"/>
            <a:ext cx="1573500" cy="958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</p:txBody>
      </p:sp>
      <p:sp>
        <p:nvSpPr>
          <p:cNvPr id="384" name="Shape 384"/>
          <p:cNvSpPr txBox="1"/>
          <p:nvPr/>
        </p:nvSpPr>
        <p:spPr>
          <a:xfrm>
            <a:off x="2383650" y="3745150"/>
            <a:ext cx="61521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2400">
                <a:solidFill>
                  <a:srgbClr val="FF5600"/>
                </a:solidFill>
              </a:rPr>
              <a:t>简单 直观</a:t>
            </a:r>
          </a:p>
          <a:p>
            <a:pPr lvl="0">
              <a:spcBef>
                <a:spcPts val="0"/>
              </a:spcBef>
              <a:buNone/>
            </a:pPr>
            <a:r>
              <a:rPr lang="en-GB" sz="2400">
                <a:solidFill>
                  <a:srgbClr val="FF5600"/>
                </a:solidFill>
              </a:rPr>
              <a:t>不需要先定义静态图再运算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FF5600"/>
                </a:solidFill>
              </a:rPr>
              <a:t>Eager模式 </a:t>
            </a:r>
            <a:r>
              <a:rPr lang="en-GB">
                <a:solidFill>
                  <a:srgbClr val="FF5600"/>
                </a:solidFill>
              </a:rPr>
              <a:t>(TensorFlow latest)</a:t>
            </a:r>
          </a:p>
        </p:txBody>
      </p:sp>
      <p:sp>
        <p:nvSpPr>
          <p:cNvPr id="390" name="Shape 390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lang="en-GB" sz="18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tf.constant(</a:t>
            </a:r>
            <a:r>
              <a:rPr lang="en-GB" sz="18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-GB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-GB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8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-GB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a </a:t>
            </a:r>
            <a:r>
              <a:rPr lang="en-GB" sz="18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8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br>
              <a:rPr lang="en-GB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8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a </a:t>
            </a:r>
            <a:r>
              <a:rPr lang="en-GB" sz="18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</a:t>
            </a:r>
            <a:r>
              <a:rPr lang="en-GB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8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8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8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br>
              <a:rPr lang="en-GB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a </a:t>
            </a:r>
            <a:r>
              <a:rPr lang="en-GB" sz="18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a </a:t>
            </a:r>
            <a:r>
              <a:rPr lang="en-GB" sz="18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GB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8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br>
              <a:rPr lang="en-GB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8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br>
              <a:rPr lang="en-GB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a </a:t>
            </a:r>
            <a:r>
              <a:rPr lang="en-GB" sz="18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8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8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GB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a </a:t>
            </a:r>
            <a:r>
              <a:rPr lang="en-GB" sz="18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GB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8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br>
              <a:rPr lang="en-GB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8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GB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(a)</a:t>
            </a:r>
          </a:p>
        </p:txBody>
      </p:sp>
      <p:sp>
        <p:nvSpPr>
          <p:cNvPr id="391" name="Shape 391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 sz="1800">
                <a:solidFill>
                  <a:srgbClr val="AAAAA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# Outputs</a:t>
            </a:r>
            <a:br>
              <a:rPr lang="en-GB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GB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tf.Tensor(</a:t>
            </a:r>
            <a:r>
              <a:rPr lang="en-GB" sz="18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800">
                <a:solidFill>
                  <a:srgbClr val="0053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GB" sz="18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int32)</a:t>
            </a:r>
            <a:br>
              <a:rPr lang="en-GB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tf.Tensor(</a:t>
            </a:r>
            <a:r>
              <a:rPr lang="en-GB" sz="18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GB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800">
                <a:solidFill>
                  <a:srgbClr val="0053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GB" sz="18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int32)</a:t>
            </a:r>
            <a:br>
              <a:rPr lang="en-GB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tf.Tensor(</a:t>
            </a:r>
            <a:r>
              <a:rPr lang="en-GB" sz="18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-GB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800">
                <a:solidFill>
                  <a:srgbClr val="0053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GB" sz="18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int32)</a:t>
            </a:r>
            <a:br>
              <a:rPr lang="en-GB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tf.Tensor(</a:t>
            </a:r>
            <a:r>
              <a:rPr lang="en-GB" sz="18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lang="en-GB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800">
                <a:solidFill>
                  <a:srgbClr val="0053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GB" sz="18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int32)</a:t>
            </a:r>
            <a:br>
              <a:rPr lang="en-GB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tf.Tensor(</a:t>
            </a:r>
            <a:r>
              <a:rPr lang="en-GB" sz="18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-GB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800">
                <a:solidFill>
                  <a:srgbClr val="0053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GB" sz="18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int32)</a:t>
            </a:r>
            <a:br>
              <a:rPr lang="en-GB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tf.Tensor(</a:t>
            </a:r>
            <a:r>
              <a:rPr lang="en-GB" sz="18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GB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800">
                <a:solidFill>
                  <a:srgbClr val="0053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GB" sz="18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int32)</a:t>
            </a:r>
            <a:br>
              <a:rPr lang="en-GB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tf.Tensor(</a:t>
            </a:r>
            <a:r>
              <a:rPr lang="en-GB" sz="18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800">
                <a:solidFill>
                  <a:srgbClr val="0053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GB" sz="18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int32)</a:t>
            </a:r>
            <a:br>
              <a:rPr lang="en-GB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tf.Tensor(</a:t>
            </a:r>
            <a:r>
              <a:rPr lang="en-GB" sz="1800">
                <a:solidFill>
                  <a:srgbClr val="A8017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800">
                <a:solidFill>
                  <a:srgbClr val="0053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GB" sz="1800">
                <a:solidFill>
                  <a:srgbClr val="0066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1800">
                <a:solidFill>
                  <a:srgbClr val="3B3B3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int32)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2" name="Shape 392"/>
          <p:cNvSpPr txBox="1"/>
          <p:nvPr/>
        </p:nvSpPr>
        <p:spPr>
          <a:xfrm>
            <a:off x="311700" y="5539675"/>
            <a:ext cx="8384100" cy="11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2400">
                <a:solidFill>
                  <a:srgbClr val="FF5600"/>
                </a:solidFill>
              </a:rPr>
              <a:t>更易上手        少写代码        立刻执行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GB" sz="2400">
                <a:solidFill>
                  <a:srgbClr val="FF5600"/>
                </a:solidFill>
              </a:rPr>
              <a:t>用Python编写控制流    可实现动态图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FF5600"/>
                </a:solidFill>
              </a:rPr>
              <a:t>Eager</a:t>
            </a:r>
            <a:r>
              <a:rPr lang="en-GB">
                <a:solidFill>
                  <a:srgbClr val="FF5600"/>
                </a:solidFill>
              </a:rPr>
              <a:t>模式 (TensorFlow latest)</a:t>
            </a:r>
          </a:p>
        </p:txBody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2400"/>
              <a:t>最新代码库已经包含Eager模式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GB" sz="2400"/>
              <a:t>尚未正式发布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GB" sz="2400"/>
              <a:t>更多</a:t>
            </a:r>
            <a:r>
              <a:rPr lang="en-GB" sz="2400" u="sng">
                <a:solidFill>
                  <a:schemeClr val="hlink"/>
                </a:solidFill>
                <a:hlinkClick r:id="rId3"/>
              </a:rPr>
              <a:t>细节参考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FF5600"/>
                </a:solidFill>
              </a:rPr>
              <a:t>tf.keras (TensorFlow 1.4)</a:t>
            </a:r>
          </a:p>
        </p:txBody>
      </p:sp>
      <p:sp>
        <p:nvSpPr>
          <p:cNvPr id="404" name="Shape 404"/>
          <p:cNvSpPr/>
          <p:nvPr/>
        </p:nvSpPr>
        <p:spPr>
          <a:xfrm>
            <a:off x="199775" y="3462300"/>
            <a:ext cx="4158300" cy="2543400"/>
          </a:xfrm>
          <a:prstGeom prst="rect">
            <a:avLst/>
          </a:prstGeom>
          <a:solidFill>
            <a:srgbClr val="F6921E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fchollet/keras</a:t>
            </a:r>
          </a:p>
          <a:p>
            <a:pPr lvl="0" algn="ctr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ctr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lvl="0" algn="ctr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参考实现方法</a:t>
            </a:r>
          </a:p>
          <a:p>
            <a:pPr lvl="0" algn="ctr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TensorFlow 后端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多个非TensorFlow后端</a:t>
            </a:r>
          </a:p>
          <a:p>
            <a:pPr lvl="0" algn="ctr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" name="Shape 405"/>
          <p:cNvSpPr/>
          <p:nvPr/>
        </p:nvSpPr>
        <p:spPr>
          <a:xfrm>
            <a:off x="1495800" y="1651250"/>
            <a:ext cx="6152400" cy="892200"/>
          </a:xfrm>
          <a:prstGeom prst="rect">
            <a:avLst/>
          </a:prstGeom>
          <a:solidFill>
            <a:srgbClr val="F6921E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-GB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Keras 2.0 API Spec</a:t>
            </a:r>
          </a:p>
        </p:txBody>
      </p:sp>
      <p:sp>
        <p:nvSpPr>
          <p:cNvPr id="406" name="Shape 406"/>
          <p:cNvSpPr/>
          <p:nvPr/>
        </p:nvSpPr>
        <p:spPr>
          <a:xfrm>
            <a:off x="4753900" y="3462300"/>
            <a:ext cx="4158300" cy="2543400"/>
          </a:xfrm>
          <a:prstGeom prst="rect">
            <a:avLst/>
          </a:prstGeom>
          <a:solidFill>
            <a:srgbClr val="F6921E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tf.keras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自定义的TensorFlow后端</a:t>
            </a: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en-GB" sz="18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与Estimators集成: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GB" sz="18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分布式执行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GB" sz="18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与serving集成</a:t>
            </a:r>
          </a:p>
        </p:txBody>
      </p:sp>
      <p:cxnSp>
        <p:nvCxnSpPr>
          <p:cNvPr id="407" name="Shape 407"/>
          <p:cNvCxnSpPr/>
          <p:nvPr/>
        </p:nvCxnSpPr>
        <p:spPr>
          <a:xfrm flipH="1" rot="10800000">
            <a:off x="1917575" y="2690050"/>
            <a:ext cx="945600" cy="49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08" name="Shape 408"/>
          <p:cNvCxnSpPr/>
          <p:nvPr/>
        </p:nvCxnSpPr>
        <p:spPr>
          <a:xfrm rot="10800000">
            <a:off x="6378675" y="2730000"/>
            <a:ext cx="625800" cy="49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-GB">
                <a:solidFill>
                  <a:srgbClr val="FF5600"/>
                </a:solidFill>
              </a:rPr>
              <a:t>tf.keras (TensorFlow 1.4)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4" name="Shape 41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b="1" lang="en-GB" sz="1700">
                <a:solidFill>
                  <a:srgbClr val="008000"/>
                </a:solidFill>
                <a:highlight>
                  <a:srgbClr val="F7F7F7"/>
                </a:highlight>
              </a:rPr>
              <a:t>import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</a:rPr>
              <a:t> </a:t>
            </a:r>
            <a:r>
              <a:rPr b="1" lang="en-GB" sz="1700">
                <a:solidFill>
                  <a:srgbClr val="0000FF"/>
                </a:solidFill>
                <a:highlight>
                  <a:srgbClr val="F7F7F7"/>
                </a:highlight>
              </a:rPr>
              <a:t>tensorflow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</a:rPr>
              <a:t> </a:t>
            </a:r>
            <a:r>
              <a:rPr b="1" lang="en-GB" sz="1700">
                <a:solidFill>
                  <a:srgbClr val="008000"/>
                </a:solidFill>
                <a:highlight>
                  <a:srgbClr val="F7F7F7"/>
                </a:highlight>
              </a:rPr>
              <a:t>as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</a:rPr>
              <a:t> </a:t>
            </a:r>
            <a:r>
              <a:rPr b="1" lang="en-GB" sz="1700">
                <a:solidFill>
                  <a:srgbClr val="0000FF"/>
                </a:solidFill>
                <a:highlight>
                  <a:srgbClr val="F7F7F7"/>
                </a:highlight>
              </a:rPr>
              <a:t>tf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t/>
            </a:r>
            <a:endParaRPr sz="1700"/>
          </a:p>
          <a:p>
            <a:pPr lvl="0">
              <a:spcBef>
                <a:spcPts val="0"/>
              </a:spcBef>
              <a:buNone/>
            </a:pPr>
            <a:r>
              <a:rPr b="1" lang="en-GB" sz="1700">
                <a:solidFill>
                  <a:srgbClr val="008000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def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GB" sz="1700">
                <a:solidFill>
                  <a:srgbClr val="0000FF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get_model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(input_shape, num_classes):</a:t>
            </a:r>
            <a:b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   model 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tf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keras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models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Sequential()</a:t>
            </a:r>
            <a:b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   model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add(tf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keras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layers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InputLayer(input_shape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input_shape))</a:t>
            </a:r>
            <a:b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   model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add(tf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keras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layers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Conv2D(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32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, (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), activation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-GB" sz="1700">
                <a:solidFill>
                  <a:srgbClr val="BA212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'relu'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))</a:t>
            </a:r>
            <a:b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   model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add(tf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keras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layers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Conv2D(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64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, (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), activation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-GB" sz="1700">
                <a:solidFill>
                  <a:srgbClr val="BA212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'relu'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))</a:t>
            </a:r>
            <a:b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   model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add(tf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keras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layers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MaxPooling2D(pool_size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)))</a:t>
            </a:r>
            <a:b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   model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add(tf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keras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layers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Dropout(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0.25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))</a:t>
            </a:r>
            <a:b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   model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add(tf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keras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layers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Flatten())</a:t>
            </a:r>
            <a:b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   model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add(tf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keras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layers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Dense(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128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, activation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-GB" sz="1700">
                <a:solidFill>
                  <a:srgbClr val="BA212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'relu'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))</a:t>
            </a:r>
            <a:b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   model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add(tf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keras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layers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Dropout(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0.5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))</a:t>
            </a:r>
            <a:b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   model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add(tf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keras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layers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Dense(num_classes, activation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-GB" sz="1700">
                <a:solidFill>
                  <a:srgbClr val="BA212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'softmax'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))</a:t>
            </a:r>
            <a:b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   model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compile(loss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tf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keras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losses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categorical_crossentropy,</a:t>
            </a:r>
            <a:b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                 optimizer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tf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keras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optimizers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Adadelta(),</a:t>
            </a:r>
            <a:b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                 metrics</a:t>
            </a:r>
            <a:r>
              <a:rPr lang="en-GB" sz="1700">
                <a:solidFill>
                  <a:srgbClr val="666666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[</a:t>
            </a:r>
            <a:r>
              <a:rPr lang="en-GB" sz="1700">
                <a:solidFill>
                  <a:srgbClr val="BA2121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'accuracy'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])</a:t>
            </a:r>
            <a:b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b="1" lang="en-GB" sz="1700">
                <a:solidFill>
                  <a:srgbClr val="008000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return</a:t>
            </a:r>
            <a:r>
              <a:rPr lang="en-GB" sz="1700">
                <a:solidFill>
                  <a:srgbClr val="333333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</a:rPr>
              <a:t> model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-GB">
                <a:solidFill>
                  <a:srgbClr val="FF5600"/>
                </a:solidFill>
              </a:rPr>
              <a:t>tf.keras (TensorFlow 1.4)</a:t>
            </a:r>
          </a:p>
        </p:txBody>
      </p:sp>
      <p:sp>
        <p:nvSpPr>
          <p:cNvPr id="420" name="Shape 420"/>
          <p:cNvSpPr/>
          <p:nvPr/>
        </p:nvSpPr>
        <p:spPr>
          <a:xfrm>
            <a:off x="1265125" y="4915025"/>
            <a:ext cx="6379500" cy="690600"/>
          </a:xfrm>
          <a:prstGeom prst="roundRect">
            <a:avLst>
              <a:gd fmla="val 16667" name="adj"/>
            </a:avLst>
          </a:prstGeom>
          <a:solidFill>
            <a:srgbClr val="F6921E"/>
          </a:solidFill>
          <a:ln cap="flat" cmpd="sng" w="19050">
            <a:solidFill>
              <a:srgbClr val="F6921E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TensorFlow Distributed Execution Engine</a:t>
            </a:r>
          </a:p>
        </p:txBody>
      </p:sp>
      <p:grpSp>
        <p:nvGrpSpPr>
          <p:cNvPr id="421" name="Shape 421"/>
          <p:cNvGrpSpPr/>
          <p:nvPr/>
        </p:nvGrpSpPr>
        <p:grpSpPr>
          <a:xfrm>
            <a:off x="1278336" y="5788009"/>
            <a:ext cx="6364866" cy="690635"/>
            <a:chOff x="1371050" y="3931375"/>
            <a:chExt cx="5708400" cy="440400"/>
          </a:xfrm>
        </p:grpSpPr>
        <p:sp>
          <p:nvSpPr>
            <p:cNvPr id="422" name="Shape 422"/>
            <p:cNvSpPr/>
            <p:nvPr/>
          </p:nvSpPr>
          <p:spPr>
            <a:xfrm>
              <a:off x="1371050" y="3931375"/>
              <a:ext cx="5708400" cy="440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A6A8AB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3" name="Shape 423"/>
            <p:cNvSpPr/>
            <p:nvPr/>
          </p:nvSpPr>
          <p:spPr>
            <a:xfrm>
              <a:off x="1455750" y="3989575"/>
              <a:ext cx="953400" cy="324000"/>
            </a:xfrm>
            <a:prstGeom prst="roundRect">
              <a:avLst>
                <a:gd fmla="val 16667" name="adj"/>
              </a:avLst>
            </a:prstGeom>
            <a:solidFill>
              <a:srgbClr val="A6A8AB"/>
            </a:solidFill>
            <a:ln cap="flat" cmpd="sng" w="19050">
              <a:solidFill>
                <a:srgbClr val="A6A8AB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-GB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CPU</a:t>
              </a:r>
            </a:p>
          </p:txBody>
        </p:sp>
        <p:sp>
          <p:nvSpPr>
            <p:cNvPr id="424" name="Shape 424"/>
            <p:cNvSpPr/>
            <p:nvPr/>
          </p:nvSpPr>
          <p:spPr>
            <a:xfrm>
              <a:off x="2602150" y="3989575"/>
              <a:ext cx="953400" cy="324000"/>
            </a:xfrm>
            <a:prstGeom prst="roundRect">
              <a:avLst>
                <a:gd fmla="val 16667" name="adj"/>
              </a:avLst>
            </a:prstGeom>
            <a:solidFill>
              <a:srgbClr val="A6A8AB"/>
            </a:solidFill>
            <a:ln cap="flat" cmpd="sng" w="19050">
              <a:solidFill>
                <a:srgbClr val="A6A8AB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-GB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GPU</a:t>
              </a:r>
            </a:p>
          </p:txBody>
        </p:sp>
        <p:sp>
          <p:nvSpPr>
            <p:cNvPr id="425" name="Shape 425"/>
            <p:cNvSpPr/>
            <p:nvPr/>
          </p:nvSpPr>
          <p:spPr>
            <a:xfrm>
              <a:off x="3748550" y="3989575"/>
              <a:ext cx="953400" cy="324000"/>
            </a:xfrm>
            <a:prstGeom prst="roundRect">
              <a:avLst>
                <a:gd fmla="val 16667" name="adj"/>
              </a:avLst>
            </a:prstGeom>
            <a:solidFill>
              <a:srgbClr val="A6A8AB"/>
            </a:solidFill>
            <a:ln cap="flat" cmpd="sng" w="19050">
              <a:solidFill>
                <a:srgbClr val="A6A8AB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-GB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Android</a:t>
              </a:r>
            </a:p>
          </p:txBody>
        </p:sp>
        <p:sp>
          <p:nvSpPr>
            <p:cNvPr id="426" name="Shape 426"/>
            <p:cNvSpPr/>
            <p:nvPr/>
          </p:nvSpPr>
          <p:spPr>
            <a:xfrm>
              <a:off x="4894950" y="3989575"/>
              <a:ext cx="953400" cy="324000"/>
            </a:xfrm>
            <a:prstGeom prst="roundRect">
              <a:avLst>
                <a:gd fmla="val 16667" name="adj"/>
              </a:avLst>
            </a:prstGeom>
            <a:solidFill>
              <a:srgbClr val="A6A8AB"/>
            </a:solidFill>
            <a:ln cap="flat" cmpd="sng" w="19050">
              <a:solidFill>
                <a:srgbClr val="A6A8AB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-GB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iOS</a:t>
              </a:r>
            </a:p>
          </p:txBody>
        </p:sp>
        <p:sp>
          <p:nvSpPr>
            <p:cNvPr id="427" name="Shape 427"/>
            <p:cNvSpPr/>
            <p:nvPr/>
          </p:nvSpPr>
          <p:spPr>
            <a:xfrm>
              <a:off x="6041350" y="3989575"/>
              <a:ext cx="953400" cy="324000"/>
            </a:xfrm>
            <a:prstGeom prst="roundRect">
              <a:avLst>
                <a:gd fmla="val 16667" name="adj"/>
              </a:avLst>
            </a:prstGeom>
            <a:solidFill>
              <a:srgbClr val="A6A8AB"/>
            </a:solidFill>
            <a:ln cap="flat" cmpd="sng" w="19050">
              <a:solidFill>
                <a:srgbClr val="A6A8AB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-GB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...</a:t>
              </a:r>
            </a:p>
          </p:txBody>
        </p:sp>
      </p:grpSp>
      <p:sp>
        <p:nvSpPr>
          <p:cNvPr id="428" name="Shape 428"/>
          <p:cNvSpPr/>
          <p:nvPr/>
        </p:nvSpPr>
        <p:spPr>
          <a:xfrm>
            <a:off x="4177368" y="4037350"/>
            <a:ext cx="656400" cy="690600"/>
          </a:xfrm>
          <a:prstGeom prst="roundRect">
            <a:avLst>
              <a:gd fmla="val 16667" name="adj"/>
            </a:avLst>
          </a:prstGeom>
          <a:solidFill>
            <a:srgbClr val="F16529"/>
          </a:solidFill>
          <a:ln cap="flat" cmpd="sng" w="19050">
            <a:solidFill>
              <a:srgbClr val="F1652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C++</a:t>
            </a:r>
          </a:p>
        </p:txBody>
      </p:sp>
      <p:sp>
        <p:nvSpPr>
          <p:cNvPr id="429" name="Shape 429"/>
          <p:cNvSpPr/>
          <p:nvPr/>
        </p:nvSpPr>
        <p:spPr>
          <a:xfrm>
            <a:off x="1265124" y="4042075"/>
            <a:ext cx="2723400" cy="690600"/>
          </a:xfrm>
          <a:prstGeom prst="roundRect">
            <a:avLst>
              <a:gd fmla="val 16667" name="adj"/>
            </a:avLst>
          </a:prstGeom>
          <a:solidFill>
            <a:srgbClr val="F16529"/>
          </a:solidFill>
          <a:ln cap="flat" cmpd="sng" w="19050">
            <a:solidFill>
              <a:srgbClr val="F1652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Python Frontend</a:t>
            </a:r>
          </a:p>
        </p:txBody>
      </p:sp>
      <p:sp>
        <p:nvSpPr>
          <p:cNvPr id="430" name="Shape 430"/>
          <p:cNvSpPr/>
          <p:nvPr/>
        </p:nvSpPr>
        <p:spPr>
          <a:xfrm>
            <a:off x="6468477" y="4042075"/>
            <a:ext cx="1175700" cy="690600"/>
          </a:xfrm>
          <a:prstGeom prst="roundRect">
            <a:avLst>
              <a:gd fmla="val 16667" name="adj"/>
            </a:avLst>
          </a:prstGeom>
          <a:solidFill>
            <a:srgbClr val="F16529"/>
          </a:solidFill>
          <a:ln cap="flat" cmpd="sng" w="19050">
            <a:solidFill>
              <a:srgbClr val="F1652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...</a:t>
            </a:r>
          </a:p>
        </p:txBody>
      </p:sp>
      <p:sp>
        <p:nvSpPr>
          <p:cNvPr id="431" name="Shape 431"/>
          <p:cNvSpPr/>
          <p:nvPr/>
        </p:nvSpPr>
        <p:spPr>
          <a:xfrm>
            <a:off x="1265074" y="3169125"/>
            <a:ext cx="2723400" cy="690600"/>
          </a:xfrm>
          <a:prstGeom prst="roundRect">
            <a:avLst>
              <a:gd fmla="val 16667" name="adj"/>
            </a:avLst>
          </a:prstGeom>
          <a:solidFill>
            <a:srgbClr val="F16529"/>
          </a:solidFill>
          <a:ln cap="flat" cmpd="sng" w="19050">
            <a:solidFill>
              <a:srgbClr val="F1652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Layers</a:t>
            </a:r>
          </a:p>
        </p:txBody>
      </p:sp>
      <p:sp>
        <p:nvSpPr>
          <p:cNvPr id="432" name="Shape 432"/>
          <p:cNvSpPr/>
          <p:nvPr/>
        </p:nvSpPr>
        <p:spPr>
          <a:xfrm>
            <a:off x="1265075" y="2296175"/>
            <a:ext cx="1251900" cy="690600"/>
          </a:xfrm>
          <a:prstGeom prst="roundRect">
            <a:avLst>
              <a:gd fmla="val 16667" name="adj"/>
            </a:avLst>
          </a:prstGeom>
          <a:solidFill>
            <a:srgbClr val="F16529"/>
          </a:solidFill>
          <a:ln cap="flat" cmpd="sng" w="19050">
            <a:solidFill>
              <a:srgbClr val="F1652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Estimator</a:t>
            </a:r>
          </a:p>
        </p:txBody>
      </p:sp>
      <p:sp>
        <p:nvSpPr>
          <p:cNvPr id="433" name="Shape 433"/>
          <p:cNvSpPr/>
          <p:nvPr/>
        </p:nvSpPr>
        <p:spPr>
          <a:xfrm>
            <a:off x="3035363" y="2296175"/>
            <a:ext cx="953100" cy="690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Keras</a:t>
            </a:r>
          </a:p>
        </p:txBody>
      </p:sp>
      <p:sp>
        <p:nvSpPr>
          <p:cNvPr id="434" name="Shape 434"/>
          <p:cNvSpPr/>
          <p:nvPr/>
        </p:nvSpPr>
        <p:spPr>
          <a:xfrm>
            <a:off x="1265076" y="1423225"/>
            <a:ext cx="2723400" cy="690600"/>
          </a:xfrm>
          <a:prstGeom prst="roundRect">
            <a:avLst>
              <a:gd fmla="val 16667" name="adj"/>
            </a:avLst>
          </a:prstGeom>
          <a:solidFill>
            <a:srgbClr val="F16529"/>
          </a:solidFill>
          <a:ln cap="flat" cmpd="sng" w="19050">
            <a:solidFill>
              <a:srgbClr val="F1652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Canned Estimators</a:t>
            </a:r>
          </a:p>
        </p:txBody>
      </p:sp>
      <p:sp>
        <p:nvSpPr>
          <p:cNvPr id="435" name="Shape 435"/>
          <p:cNvSpPr/>
          <p:nvPr/>
        </p:nvSpPr>
        <p:spPr>
          <a:xfrm>
            <a:off x="4913668" y="4042050"/>
            <a:ext cx="656400" cy="690600"/>
          </a:xfrm>
          <a:prstGeom prst="roundRect">
            <a:avLst>
              <a:gd fmla="val 16667" name="adj"/>
            </a:avLst>
          </a:prstGeom>
          <a:solidFill>
            <a:srgbClr val="F16529"/>
          </a:solidFill>
          <a:ln cap="flat" cmpd="sng" w="19050">
            <a:solidFill>
              <a:srgbClr val="F1652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Go</a:t>
            </a:r>
          </a:p>
        </p:txBody>
      </p:sp>
      <p:sp>
        <p:nvSpPr>
          <p:cNvPr id="436" name="Shape 436"/>
          <p:cNvSpPr/>
          <p:nvPr/>
        </p:nvSpPr>
        <p:spPr>
          <a:xfrm>
            <a:off x="5649976" y="4042050"/>
            <a:ext cx="733500" cy="690600"/>
          </a:xfrm>
          <a:prstGeom prst="roundRect">
            <a:avLst>
              <a:gd fmla="val 16667" name="adj"/>
            </a:avLst>
          </a:prstGeom>
          <a:solidFill>
            <a:srgbClr val="F16529"/>
          </a:solidFill>
          <a:ln cap="flat" cmpd="sng" w="19050">
            <a:solidFill>
              <a:srgbClr val="F1652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Java</a:t>
            </a:r>
          </a:p>
        </p:txBody>
      </p:sp>
      <p:sp>
        <p:nvSpPr>
          <p:cNvPr id="437" name="Shape 437"/>
          <p:cNvSpPr txBox="1"/>
          <p:nvPr/>
        </p:nvSpPr>
        <p:spPr>
          <a:xfrm>
            <a:off x="4506125" y="1423225"/>
            <a:ext cx="2871300" cy="24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sz="1800" u="sng">
                <a:solidFill>
                  <a:schemeClr val="hlink"/>
                </a:solidFill>
                <a:hlinkClick r:id="rId3"/>
              </a:rPr>
              <a:t>详细示例参考</a:t>
            </a:r>
          </a:p>
        </p:txBody>
      </p:sp>
      <p:sp>
        <p:nvSpPr>
          <p:cNvPr id="438" name="Shape 438"/>
          <p:cNvSpPr/>
          <p:nvPr/>
        </p:nvSpPr>
        <p:spPr>
          <a:xfrm>
            <a:off x="2516975" y="2494775"/>
            <a:ext cx="532500" cy="293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FF5600"/>
                </a:solidFill>
              </a:rPr>
              <a:t>t</a:t>
            </a:r>
            <a:r>
              <a:rPr lang="en-GB">
                <a:solidFill>
                  <a:srgbClr val="FF5600"/>
                </a:solidFill>
              </a:rPr>
              <a:t>f.data (TensorFlow 1.4)</a:t>
            </a:r>
          </a:p>
        </p:txBody>
      </p:sp>
      <p:sp>
        <p:nvSpPr>
          <p:cNvPr id="444" name="Shape 44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3600"/>
          </a:p>
          <a:p>
            <a:pPr lvl="0">
              <a:spcBef>
                <a:spcPts val="0"/>
              </a:spcBef>
              <a:buNone/>
            </a:pPr>
            <a:r>
              <a:rPr lang="en-GB" sz="3600"/>
              <a:t>数据是机器学习的血液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3600"/>
          </a:p>
          <a:p>
            <a:pPr lvl="0">
              <a:spcBef>
                <a:spcPts val="0"/>
              </a:spcBef>
              <a:buNone/>
            </a:pPr>
            <a:r>
              <a:rPr lang="en-GB" sz="3600"/>
              <a:t>在每秒万亿次浮点运算能力的机器面前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3600"/>
              <a:t>数据的导入速度变成了瓶颈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FF5600"/>
                </a:solidFill>
              </a:rPr>
              <a:t>tf.data (TensorFlow 1.4)</a:t>
            </a:r>
          </a:p>
        </p:txBody>
      </p:sp>
      <p:sp>
        <p:nvSpPr>
          <p:cNvPr id="450" name="Shape 45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4572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GB" sz="3600"/>
              <a:t>输入数据的两种方式</a:t>
            </a:r>
          </a:p>
          <a:p>
            <a:pPr indent="-457200" lvl="1" marL="9144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GB" sz="3600"/>
              <a:t>Feed Dictionary</a:t>
            </a:r>
          </a:p>
          <a:p>
            <a:pPr indent="-457200" lvl="1" marL="9144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GB" sz="3600"/>
              <a:t>Queue</a:t>
            </a: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GB" sz="3600"/>
              <a:t>新的推荐方式</a:t>
            </a:r>
          </a:p>
          <a:p>
            <a:pPr indent="-457200" lvl="1" marL="914400" rtl="0">
              <a:spcBef>
                <a:spcPts val="0"/>
              </a:spcBef>
              <a:buSzPct val="100000"/>
            </a:pPr>
            <a:r>
              <a:rPr lang="en-GB" sz="3600"/>
              <a:t>Dataset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idx="4294967295" type="subTitle"/>
          </p:nvPr>
        </p:nvSpPr>
        <p:spPr>
          <a:xfrm>
            <a:off x="0" y="2561400"/>
            <a:ext cx="9144000" cy="1735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TensorFlow有趣案例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-GB">
                <a:solidFill>
                  <a:srgbClr val="FF5600"/>
                </a:solidFill>
              </a:rPr>
              <a:t>tf.data (TensorFlow 1.4)</a:t>
            </a:r>
          </a:p>
        </p:txBody>
      </p:sp>
      <p:sp>
        <p:nvSpPr>
          <p:cNvPr id="456" name="Shape 456"/>
          <p:cNvSpPr/>
          <p:nvPr/>
        </p:nvSpPr>
        <p:spPr>
          <a:xfrm>
            <a:off x="759775" y="2116600"/>
            <a:ext cx="2623200" cy="652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2400"/>
              <a:t>TextLineDataset</a:t>
            </a:r>
          </a:p>
        </p:txBody>
      </p:sp>
      <p:sp>
        <p:nvSpPr>
          <p:cNvPr id="457" name="Shape 457"/>
          <p:cNvSpPr txBox="1"/>
          <p:nvPr/>
        </p:nvSpPr>
        <p:spPr>
          <a:xfrm>
            <a:off x="607363" y="5286650"/>
            <a:ext cx="2956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2400">
                <a:solidFill>
                  <a:srgbClr val="FF5600"/>
                </a:solidFill>
              </a:rPr>
              <a:t>Source</a:t>
            </a:r>
          </a:p>
        </p:txBody>
      </p:sp>
      <p:sp>
        <p:nvSpPr>
          <p:cNvPr id="458" name="Shape 458"/>
          <p:cNvSpPr txBox="1"/>
          <p:nvPr/>
        </p:nvSpPr>
        <p:spPr>
          <a:xfrm>
            <a:off x="3398688" y="5286650"/>
            <a:ext cx="2956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solidFill>
                  <a:srgbClr val="FF5600"/>
                </a:solidFill>
              </a:rPr>
              <a:t>Transform</a:t>
            </a:r>
          </a:p>
        </p:txBody>
      </p:sp>
      <p:sp>
        <p:nvSpPr>
          <p:cNvPr id="459" name="Shape 459"/>
          <p:cNvSpPr txBox="1"/>
          <p:nvPr/>
        </p:nvSpPr>
        <p:spPr>
          <a:xfrm>
            <a:off x="5791363" y="5286650"/>
            <a:ext cx="29562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solidFill>
                  <a:srgbClr val="FF5600"/>
                </a:solidFill>
              </a:rPr>
              <a:t>Iterator</a:t>
            </a:r>
          </a:p>
        </p:txBody>
      </p:sp>
      <p:sp>
        <p:nvSpPr>
          <p:cNvPr id="460" name="Shape 460"/>
          <p:cNvSpPr/>
          <p:nvPr/>
        </p:nvSpPr>
        <p:spPr>
          <a:xfrm>
            <a:off x="759775" y="2922625"/>
            <a:ext cx="2623200" cy="652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latin typeface="Roboto"/>
                <a:ea typeface="Roboto"/>
                <a:cs typeface="Roboto"/>
                <a:sym typeface="Roboto"/>
              </a:rPr>
              <a:t>TFRecordDataset</a:t>
            </a:r>
          </a:p>
        </p:txBody>
      </p:sp>
      <p:sp>
        <p:nvSpPr>
          <p:cNvPr id="461" name="Shape 461"/>
          <p:cNvSpPr/>
          <p:nvPr/>
        </p:nvSpPr>
        <p:spPr>
          <a:xfrm>
            <a:off x="733200" y="3728650"/>
            <a:ext cx="2623200" cy="652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latin typeface="Roboto"/>
                <a:ea typeface="Roboto"/>
                <a:cs typeface="Roboto"/>
                <a:sym typeface="Roboto"/>
              </a:rPr>
              <a:t>...</a:t>
            </a:r>
          </a:p>
        </p:txBody>
      </p:sp>
      <p:sp>
        <p:nvSpPr>
          <p:cNvPr id="462" name="Shape 462"/>
          <p:cNvSpPr/>
          <p:nvPr/>
        </p:nvSpPr>
        <p:spPr>
          <a:xfrm>
            <a:off x="3593350" y="1789913"/>
            <a:ext cx="2623200" cy="2983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/>
              <a:t>.map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GB" sz="2400"/>
              <a:t>.repeat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GB" sz="2400"/>
              <a:t>.batch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GB" sz="2400"/>
              <a:t>.shuffle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GB" sz="2400"/>
              <a:t>.filter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 algn="ctr">
              <a:spcBef>
                <a:spcPts val="0"/>
              </a:spcBef>
              <a:buNone/>
            </a:pPr>
            <a:r>
              <a:rPr lang="en-GB" sz="2400"/>
              <a:t>...</a:t>
            </a:r>
          </a:p>
        </p:txBody>
      </p:sp>
      <p:sp>
        <p:nvSpPr>
          <p:cNvPr id="463" name="Shape 463"/>
          <p:cNvSpPr/>
          <p:nvPr/>
        </p:nvSpPr>
        <p:spPr>
          <a:xfrm>
            <a:off x="6398725" y="2116600"/>
            <a:ext cx="1741500" cy="2264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/>
              <a:t>one_shot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latin typeface="Roboto"/>
                <a:ea typeface="Roboto"/>
                <a:cs typeface="Roboto"/>
                <a:sym typeface="Roboto"/>
              </a:rPr>
              <a:t>initializable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latin typeface="Roboto"/>
                <a:ea typeface="Roboto"/>
                <a:cs typeface="Roboto"/>
                <a:sym typeface="Roboto"/>
              </a:rPr>
              <a:t>feedable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GB" sz="2400">
                <a:latin typeface="Roboto"/>
                <a:ea typeface="Roboto"/>
                <a:cs typeface="Roboto"/>
                <a:sym typeface="Roboto"/>
              </a:rPr>
              <a:t>...</a:t>
            </a:r>
          </a:p>
        </p:txBody>
      </p:sp>
      <p:sp>
        <p:nvSpPr>
          <p:cNvPr id="464" name="Shape 464"/>
          <p:cNvSpPr/>
          <p:nvPr/>
        </p:nvSpPr>
        <p:spPr>
          <a:xfrm>
            <a:off x="8299500" y="2989525"/>
            <a:ext cx="532800" cy="37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5" name="Shape 465"/>
          <p:cNvSpPr txBox="1"/>
          <p:nvPr/>
        </p:nvSpPr>
        <p:spPr>
          <a:xfrm>
            <a:off x="3002100" y="6205500"/>
            <a:ext cx="3901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更多详情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FF5600"/>
                </a:solidFill>
              </a:rPr>
              <a:t>TensorFlow o</a:t>
            </a:r>
            <a:r>
              <a:rPr lang="en-GB">
                <a:solidFill>
                  <a:srgbClr val="FF5600"/>
                </a:solidFill>
              </a:rPr>
              <a:t>n-device</a:t>
            </a:r>
          </a:p>
        </p:txBody>
      </p:sp>
      <p:pic>
        <p:nvPicPr>
          <p:cNvPr id="471" name="Shape 4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950" y="3845178"/>
            <a:ext cx="1836076" cy="958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Shape 4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86169">
            <a:off x="5454664" y="2761358"/>
            <a:ext cx="2497075" cy="12089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3" name="Shape 473"/>
          <p:cNvGrpSpPr/>
          <p:nvPr/>
        </p:nvGrpSpPr>
        <p:grpSpPr>
          <a:xfrm>
            <a:off x="2317235" y="2463503"/>
            <a:ext cx="1727344" cy="2334566"/>
            <a:chOff x="1672325" y="1044675"/>
            <a:chExt cx="2599074" cy="3519092"/>
          </a:xfrm>
        </p:grpSpPr>
        <p:pic>
          <p:nvPicPr>
            <p:cNvPr id="474" name="Shape 474"/>
            <p:cNvPicPr preferRelativeResize="0"/>
            <p:nvPr/>
          </p:nvPicPr>
          <p:blipFill rotWithShape="1">
            <a:blip r:embed="rId5">
              <a:alphaModFix/>
            </a:blip>
            <a:srcRect b="22021" l="18084" r="18903" t="16722"/>
            <a:stretch/>
          </p:blipFill>
          <p:spPr>
            <a:xfrm>
              <a:off x="1761382" y="1405406"/>
              <a:ext cx="1125824" cy="1820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5" name="Shape 47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672325" y="1044675"/>
              <a:ext cx="1586898" cy="275032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76" name="Shape 476"/>
            <p:cNvGrpSpPr/>
            <p:nvPr/>
          </p:nvGrpSpPr>
          <p:grpSpPr>
            <a:xfrm rot="250844">
              <a:off x="2442559" y="1475744"/>
              <a:ext cx="1720706" cy="3029332"/>
              <a:chOff x="7013245" y="430975"/>
              <a:chExt cx="1720773" cy="3029450"/>
            </a:xfrm>
          </p:grpSpPr>
          <p:pic>
            <p:nvPicPr>
              <p:cNvPr id="477" name="Shape 477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7092552" y="841918"/>
                <a:ext cx="1206696" cy="21452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8" name="Shape 478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7013245" y="430975"/>
                <a:ext cx="1720773" cy="30294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479" name="Shape 479"/>
          <p:cNvSpPr txBox="1"/>
          <p:nvPr/>
        </p:nvSpPr>
        <p:spPr>
          <a:xfrm>
            <a:off x="1540800" y="4798075"/>
            <a:ext cx="3280200" cy="11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200">
                <a:latin typeface="Roboto Light"/>
                <a:ea typeface="Roboto Light"/>
                <a:cs typeface="Roboto Light"/>
                <a:sym typeface="Roboto Light"/>
              </a:rPr>
              <a:t>More on-device ML</a:t>
            </a:r>
          </a:p>
        </p:txBody>
      </p:sp>
      <p:sp>
        <p:nvSpPr>
          <p:cNvPr id="480" name="Shape 480"/>
          <p:cNvSpPr txBox="1"/>
          <p:nvPr/>
        </p:nvSpPr>
        <p:spPr>
          <a:xfrm>
            <a:off x="5370000" y="4798083"/>
            <a:ext cx="3280200" cy="11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200">
                <a:latin typeface="Roboto Light"/>
                <a:ea typeface="Roboto Light"/>
                <a:cs typeface="Roboto Light"/>
                <a:sym typeface="Roboto Light"/>
              </a:rPr>
              <a:t>More ML hardware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FF5600"/>
                </a:solidFill>
              </a:rPr>
              <a:t>TensorFlow on-device</a:t>
            </a:r>
          </a:p>
        </p:txBody>
      </p:sp>
      <p:sp>
        <p:nvSpPr>
          <p:cNvPr id="486" name="Shape 486"/>
          <p:cNvSpPr txBox="1"/>
          <p:nvPr>
            <p:ph idx="1" type="body"/>
          </p:nvPr>
        </p:nvSpPr>
        <p:spPr>
          <a:xfrm>
            <a:off x="311700" y="1536631"/>
            <a:ext cx="8520600" cy="1499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GB" sz="2400"/>
              <a:t>已有方案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GB" sz="1800" u="sng">
                <a:solidFill>
                  <a:schemeClr val="hlink"/>
                </a:solidFill>
              </a:rPr>
              <a:t>M</a:t>
            </a:r>
            <a:r>
              <a:rPr lang="en-GB" sz="1800" u="sng">
                <a:solidFill>
                  <a:schemeClr val="hlink"/>
                </a:solidFill>
                <a:hlinkClick r:id="rId3"/>
              </a:rPr>
              <a:t>obile optimazation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-GB" sz="1800" u="sng">
                <a:solidFill>
                  <a:schemeClr val="hlink"/>
                </a:solidFill>
              </a:rPr>
              <a:t>Q</a:t>
            </a:r>
            <a:r>
              <a:rPr lang="en-GB" sz="1800" u="sng">
                <a:solidFill>
                  <a:schemeClr val="hlink"/>
                </a:solidFill>
                <a:hlinkClick r:id="rId4"/>
              </a:rPr>
              <a:t>uantization</a:t>
            </a:r>
          </a:p>
        </p:txBody>
      </p:sp>
      <p:pic>
        <p:nvPicPr>
          <p:cNvPr id="487" name="Shape 4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036331"/>
            <a:ext cx="2390372" cy="3516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Shape 4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4575" y="1356875"/>
            <a:ext cx="4869425" cy="52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Shape 489"/>
          <p:cNvSpPr/>
          <p:nvPr/>
        </p:nvSpPr>
        <p:spPr>
          <a:xfrm>
            <a:off x="2949075" y="3928375"/>
            <a:ext cx="1078500" cy="67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-GB">
                <a:solidFill>
                  <a:srgbClr val="FF5600"/>
                </a:solidFill>
              </a:rPr>
              <a:t>TensorFlow on-device</a:t>
            </a:r>
          </a:p>
        </p:txBody>
      </p:sp>
      <p:sp>
        <p:nvSpPr>
          <p:cNvPr id="495" name="Shape 495"/>
          <p:cNvSpPr txBox="1"/>
          <p:nvPr>
            <p:ph idx="1" type="body"/>
          </p:nvPr>
        </p:nvSpPr>
        <p:spPr>
          <a:xfrm>
            <a:off x="311700" y="6298700"/>
            <a:ext cx="1925400" cy="445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更多详情</a:t>
            </a:r>
          </a:p>
        </p:txBody>
      </p:sp>
      <p:pic>
        <p:nvPicPr>
          <p:cNvPr id="496" name="Shape 4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9250" y="1356875"/>
            <a:ext cx="6364944" cy="5387326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Shape 497"/>
          <p:cNvSpPr txBox="1"/>
          <p:nvPr/>
        </p:nvSpPr>
        <p:spPr>
          <a:xfrm>
            <a:off x="311700" y="1677875"/>
            <a:ext cx="4269300" cy="9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TensorFlow Lite（待发布）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Android NN API (已发布在Android 8.1)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/>
          <p:nvPr/>
        </p:nvSpPr>
        <p:spPr>
          <a:xfrm>
            <a:off x="2498750" y="1534550"/>
            <a:ext cx="5934600" cy="410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3" name="Shape 50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FF5600"/>
                </a:solidFill>
              </a:rPr>
              <a:t>TensorFlow分布式训练 - 概念</a:t>
            </a:r>
          </a:p>
        </p:txBody>
      </p:sp>
      <p:sp>
        <p:nvSpPr>
          <p:cNvPr id="504" name="Shape 504"/>
          <p:cNvSpPr/>
          <p:nvPr/>
        </p:nvSpPr>
        <p:spPr>
          <a:xfrm>
            <a:off x="401425" y="2536325"/>
            <a:ext cx="1140600" cy="59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200"/>
              <a:t>Client</a:t>
            </a:r>
          </a:p>
        </p:txBody>
      </p:sp>
      <p:sp>
        <p:nvSpPr>
          <p:cNvPr id="505" name="Shape 505"/>
          <p:cNvSpPr/>
          <p:nvPr/>
        </p:nvSpPr>
        <p:spPr>
          <a:xfrm>
            <a:off x="2984650" y="2536325"/>
            <a:ext cx="1140600" cy="5976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200"/>
              <a:t>Master</a:t>
            </a:r>
          </a:p>
        </p:txBody>
      </p:sp>
      <p:cxnSp>
        <p:nvCxnSpPr>
          <p:cNvPr id="506" name="Shape 506"/>
          <p:cNvCxnSpPr>
            <a:stCxn id="504" idx="3"/>
            <a:endCxn id="505" idx="1"/>
          </p:cNvCxnSpPr>
          <p:nvPr/>
        </p:nvCxnSpPr>
        <p:spPr>
          <a:xfrm>
            <a:off x="1542025" y="2835125"/>
            <a:ext cx="144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triangle"/>
          </a:ln>
        </p:spPr>
      </p:cxnSp>
      <p:sp>
        <p:nvSpPr>
          <p:cNvPr id="507" name="Shape 507"/>
          <p:cNvSpPr/>
          <p:nvPr/>
        </p:nvSpPr>
        <p:spPr>
          <a:xfrm>
            <a:off x="5296350" y="2761475"/>
            <a:ext cx="1140600" cy="5976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200"/>
              <a:t>Worker</a:t>
            </a:r>
          </a:p>
        </p:txBody>
      </p:sp>
      <p:sp>
        <p:nvSpPr>
          <p:cNvPr id="508" name="Shape 508"/>
          <p:cNvSpPr/>
          <p:nvPr/>
        </p:nvSpPr>
        <p:spPr>
          <a:xfrm>
            <a:off x="5296350" y="3657875"/>
            <a:ext cx="1140600" cy="5976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200"/>
              <a:t>Worker</a:t>
            </a:r>
          </a:p>
        </p:txBody>
      </p:sp>
      <p:sp>
        <p:nvSpPr>
          <p:cNvPr id="509" name="Shape 509"/>
          <p:cNvSpPr/>
          <p:nvPr/>
        </p:nvSpPr>
        <p:spPr>
          <a:xfrm>
            <a:off x="5296350" y="4554275"/>
            <a:ext cx="1140600" cy="5976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200"/>
              <a:t>Worker</a:t>
            </a:r>
          </a:p>
        </p:txBody>
      </p:sp>
      <p:sp>
        <p:nvSpPr>
          <p:cNvPr id="510" name="Shape 510"/>
          <p:cNvSpPr/>
          <p:nvPr/>
        </p:nvSpPr>
        <p:spPr>
          <a:xfrm>
            <a:off x="4834625" y="1760375"/>
            <a:ext cx="1140600" cy="5976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200"/>
              <a:t>Ps</a:t>
            </a:r>
          </a:p>
        </p:txBody>
      </p:sp>
      <p:sp>
        <p:nvSpPr>
          <p:cNvPr id="511" name="Shape 511"/>
          <p:cNvSpPr/>
          <p:nvPr/>
        </p:nvSpPr>
        <p:spPr>
          <a:xfrm>
            <a:off x="6253025" y="1760375"/>
            <a:ext cx="1140600" cy="5976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200"/>
              <a:t>Ps</a:t>
            </a:r>
          </a:p>
        </p:txBody>
      </p:sp>
      <p:sp>
        <p:nvSpPr>
          <p:cNvPr id="512" name="Shape 512"/>
          <p:cNvSpPr txBox="1"/>
          <p:nvPr/>
        </p:nvSpPr>
        <p:spPr>
          <a:xfrm>
            <a:off x="6871575" y="1018525"/>
            <a:ext cx="1507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2200"/>
              <a:t>Cluster</a:t>
            </a:r>
          </a:p>
        </p:txBody>
      </p:sp>
      <p:sp>
        <p:nvSpPr>
          <p:cNvPr id="513" name="Shape 513"/>
          <p:cNvSpPr txBox="1"/>
          <p:nvPr/>
        </p:nvSpPr>
        <p:spPr>
          <a:xfrm>
            <a:off x="7241375" y="2020325"/>
            <a:ext cx="12900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2000">
                <a:solidFill>
                  <a:srgbClr val="4A86E8"/>
                </a:solidFill>
              </a:rPr>
              <a:t>存</a:t>
            </a:r>
            <a:r>
              <a:rPr lang="en-GB" sz="2000">
                <a:solidFill>
                  <a:srgbClr val="4A86E8"/>
                </a:solidFill>
              </a:rPr>
              <a:t>参数</a:t>
            </a:r>
          </a:p>
        </p:txBody>
      </p:sp>
      <p:sp>
        <p:nvSpPr>
          <p:cNvPr id="514" name="Shape 514"/>
          <p:cNvSpPr txBox="1"/>
          <p:nvPr/>
        </p:nvSpPr>
        <p:spPr>
          <a:xfrm>
            <a:off x="6284550" y="3072775"/>
            <a:ext cx="12900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000">
                <a:solidFill>
                  <a:srgbClr val="4A86E8"/>
                </a:solidFill>
              </a:rPr>
              <a:t>干活</a:t>
            </a:r>
          </a:p>
        </p:txBody>
      </p:sp>
      <p:sp>
        <p:nvSpPr>
          <p:cNvPr id="515" name="Shape 515"/>
          <p:cNvSpPr txBox="1"/>
          <p:nvPr/>
        </p:nvSpPr>
        <p:spPr>
          <a:xfrm>
            <a:off x="3927000" y="2949825"/>
            <a:ext cx="12900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000">
                <a:solidFill>
                  <a:srgbClr val="4A86E8"/>
                </a:solidFill>
              </a:rPr>
              <a:t>协调</a:t>
            </a:r>
          </a:p>
        </p:txBody>
      </p:sp>
      <p:sp>
        <p:nvSpPr>
          <p:cNvPr id="516" name="Shape 516"/>
          <p:cNvSpPr txBox="1"/>
          <p:nvPr/>
        </p:nvSpPr>
        <p:spPr>
          <a:xfrm>
            <a:off x="2498750" y="5813525"/>
            <a:ext cx="5934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2000">
                <a:solidFill>
                  <a:srgbClr val="4A86E8"/>
                </a:solidFill>
              </a:rPr>
              <a:t>Device: /job:worker/task:2/gpu:0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-GB" sz="2000">
                <a:solidFill>
                  <a:srgbClr val="4A86E8"/>
                </a:solidFill>
              </a:rPr>
              <a:t>             /job:ps/task:1/cpu:0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FF5600"/>
                </a:solidFill>
              </a:rPr>
              <a:t>TensorFlow分布式训练 - </a:t>
            </a:r>
            <a:r>
              <a:rPr lang="en-GB">
                <a:solidFill>
                  <a:srgbClr val="FF5600"/>
                </a:solidFill>
              </a:rPr>
              <a:t>方法</a:t>
            </a:r>
          </a:p>
        </p:txBody>
      </p:sp>
      <p:sp>
        <p:nvSpPr>
          <p:cNvPr id="522" name="Shape 522"/>
          <p:cNvSpPr txBox="1"/>
          <p:nvPr>
            <p:ph idx="1" type="body"/>
          </p:nvPr>
        </p:nvSpPr>
        <p:spPr>
          <a:xfrm>
            <a:off x="311700" y="1536624"/>
            <a:ext cx="8520600" cy="5090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GB" sz="3000"/>
              <a:t>图并行 (graph-parallelism</a:t>
            </a:r>
            <a:r>
              <a:rPr lang="en-GB" sz="3000"/>
              <a:t>)</a:t>
            </a:r>
            <a:br>
              <a:rPr lang="en-GB" sz="3000"/>
            </a:b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GB" sz="3000"/>
              <a:t>数据并行 (data-parallelism)</a:t>
            </a:r>
            <a:br>
              <a:rPr lang="en-GB" sz="3000"/>
            </a:br>
          </a:p>
          <a:p>
            <a:pPr indent="-406400" lvl="1" marL="914400" rtl="0">
              <a:spcBef>
                <a:spcPts val="0"/>
              </a:spcBef>
              <a:buSzPct val="100000"/>
            </a:pPr>
            <a:r>
              <a:rPr lang="en-GB" sz="2800"/>
              <a:t>图内复制 (</a:t>
            </a:r>
            <a:r>
              <a:rPr lang="en-GB" sz="2800"/>
              <a:t>In-graph replica)</a:t>
            </a:r>
          </a:p>
          <a:p>
            <a:pPr indent="-406400" lvl="1" marL="914400" rtl="0">
              <a:spcBef>
                <a:spcPts val="0"/>
              </a:spcBef>
              <a:buSzPct val="100000"/>
            </a:pPr>
            <a:r>
              <a:rPr lang="en-GB" sz="2800"/>
              <a:t>图间复制 (</a:t>
            </a:r>
            <a:r>
              <a:rPr lang="en-GB" sz="2800"/>
              <a:t>Between-graph replica)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FF5600"/>
                </a:solidFill>
              </a:rPr>
              <a:t>TensorFlow分布式训练 - 图并行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>
              <a:solidFill>
                <a:srgbClr val="FF5600"/>
              </a:solidFill>
            </a:endParaRPr>
          </a:p>
        </p:txBody>
      </p:sp>
      <p:sp>
        <p:nvSpPr>
          <p:cNvPr id="528" name="Shape 528"/>
          <p:cNvSpPr/>
          <p:nvPr/>
        </p:nvSpPr>
        <p:spPr>
          <a:xfrm>
            <a:off x="1901025" y="3363164"/>
            <a:ext cx="1039272" cy="474735"/>
          </a:xfrm>
          <a:prstGeom prst="flowChartProcess">
            <a:avLst/>
          </a:prstGeom>
          <a:solidFill>
            <a:srgbClr val="C9DAF8"/>
          </a:solidFill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i</a:t>
            </a:r>
          </a:p>
        </p:txBody>
      </p:sp>
      <p:sp>
        <p:nvSpPr>
          <p:cNvPr id="529" name="Shape 529"/>
          <p:cNvSpPr/>
          <p:nvPr/>
        </p:nvSpPr>
        <p:spPr>
          <a:xfrm>
            <a:off x="3780709" y="2552876"/>
            <a:ext cx="1039272" cy="474735"/>
          </a:xfrm>
          <a:prstGeom prst="flowChartProcess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n1</a:t>
            </a:r>
          </a:p>
        </p:txBody>
      </p:sp>
      <p:sp>
        <p:nvSpPr>
          <p:cNvPr id="530" name="Shape 530"/>
          <p:cNvSpPr/>
          <p:nvPr/>
        </p:nvSpPr>
        <p:spPr>
          <a:xfrm>
            <a:off x="3780709" y="4173427"/>
            <a:ext cx="1039272" cy="474735"/>
          </a:xfrm>
          <a:prstGeom prst="flowChartProcess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n2</a:t>
            </a:r>
          </a:p>
        </p:txBody>
      </p:sp>
      <p:sp>
        <p:nvSpPr>
          <p:cNvPr id="531" name="Shape 531"/>
          <p:cNvSpPr/>
          <p:nvPr/>
        </p:nvSpPr>
        <p:spPr>
          <a:xfrm>
            <a:off x="5672653" y="3363164"/>
            <a:ext cx="1039272" cy="474735"/>
          </a:xfrm>
          <a:prstGeom prst="flowChartProcess">
            <a:avLst/>
          </a:prstGeom>
          <a:solidFill>
            <a:srgbClr val="C9DAF8"/>
          </a:solidFill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n3</a:t>
            </a:r>
          </a:p>
        </p:txBody>
      </p:sp>
      <p:sp>
        <p:nvSpPr>
          <p:cNvPr id="532" name="Shape 532"/>
          <p:cNvSpPr/>
          <p:nvPr/>
        </p:nvSpPr>
        <p:spPr>
          <a:xfrm>
            <a:off x="2420661" y="1646738"/>
            <a:ext cx="1039272" cy="474735"/>
          </a:xfrm>
          <a:prstGeom prst="flowChartProcess">
            <a:avLst/>
          </a:prstGeom>
          <a:solidFill>
            <a:srgbClr val="C9DAF8"/>
          </a:solidFill>
          <a:ln cap="flat" cmpd="sng" w="9525">
            <a:solidFill>
              <a:srgbClr val="999999"/>
            </a:solidFill>
            <a:prstDash val="lg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a</a:t>
            </a:r>
          </a:p>
        </p:txBody>
      </p:sp>
      <p:sp>
        <p:nvSpPr>
          <p:cNvPr id="533" name="Shape 533"/>
          <p:cNvSpPr/>
          <p:nvPr/>
        </p:nvSpPr>
        <p:spPr>
          <a:xfrm>
            <a:off x="2420661" y="5079577"/>
            <a:ext cx="1039272" cy="474735"/>
          </a:xfrm>
          <a:prstGeom prst="flowChartProcess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b</a:t>
            </a:r>
          </a:p>
        </p:txBody>
      </p:sp>
      <p:cxnSp>
        <p:nvCxnSpPr>
          <p:cNvPr id="534" name="Shape 534"/>
          <p:cNvCxnSpPr>
            <a:stCxn id="528" idx="3"/>
            <a:endCxn id="529" idx="1"/>
          </p:cNvCxnSpPr>
          <p:nvPr/>
        </p:nvCxnSpPr>
        <p:spPr>
          <a:xfrm flipH="1" rot="10800000">
            <a:off x="2940297" y="2790231"/>
            <a:ext cx="840300" cy="81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35" name="Shape 535"/>
          <p:cNvCxnSpPr>
            <a:stCxn id="532" idx="2"/>
            <a:endCxn id="529" idx="1"/>
          </p:cNvCxnSpPr>
          <p:nvPr/>
        </p:nvCxnSpPr>
        <p:spPr>
          <a:xfrm>
            <a:off x="2940297" y="2121473"/>
            <a:ext cx="840300" cy="66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36" name="Shape 536"/>
          <p:cNvCxnSpPr>
            <a:stCxn id="528" idx="3"/>
            <a:endCxn id="530" idx="1"/>
          </p:cNvCxnSpPr>
          <p:nvPr/>
        </p:nvCxnSpPr>
        <p:spPr>
          <a:xfrm>
            <a:off x="2940297" y="3600531"/>
            <a:ext cx="840300" cy="81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37" name="Shape 537"/>
          <p:cNvCxnSpPr>
            <a:stCxn id="533" idx="0"/>
            <a:endCxn id="530" idx="1"/>
          </p:cNvCxnSpPr>
          <p:nvPr/>
        </p:nvCxnSpPr>
        <p:spPr>
          <a:xfrm flipH="1" rot="10800000">
            <a:off x="2940297" y="4410877"/>
            <a:ext cx="840300" cy="66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38" name="Shape 538"/>
          <p:cNvCxnSpPr>
            <a:stCxn id="529" idx="3"/>
            <a:endCxn id="531" idx="1"/>
          </p:cNvCxnSpPr>
          <p:nvPr/>
        </p:nvCxnSpPr>
        <p:spPr>
          <a:xfrm>
            <a:off x="4819980" y="2790243"/>
            <a:ext cx="852600" cy="81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39" name="Shape 539"/>
          <p:cNvCxnSpPr>
            <a:stCxn id="530" idx="3"/>
            <a:endCxn id="531" idx="1"/>
          </p:cNvCxnSpPr>
          <p:nvPr/>
        </p:nvCxnSpPr>
        <p:spPr>
          <a:xfrm flipH="1" rot="10800000">
            <a:off x="4819980" y="3600495"/>
            <a:ext cx="852600" cy="81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40" name="Shape 540"/>
          <p:cNvSpPr txBox="1"/>
          <p:nvPr/>
        </p:nvSpPr>
        <p:spPr>
          <a:xfrm>
            <a:off x="7338300" y="4612510"/>
            <a:ext cx="1494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device 1</a:t>
            </a:r>
          </a:p>
        </p:txBody>
      </p:sp>
      <p:sp>
        <p:nvSpPr>
          <p:cNvPr id="541" name="Shape 541"/>
          <p:cNvSpPr txBox="1"/>
          <p:nvPr/>
        </p:nvSpPr>
        <p:spPr>
          <a:xfrm>
            <a:off x="7338300" y="5251060"/>
            <a:ext cx="1494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d</a:t>
            </a:r>
            <a:r>
              <a:rPr lang="en-GB"/>
              <a:t>evice 2</a:t>
            </a:r>
          </a:p>
        </p:txBody>
      </p:sp>
      <p:sp>
        <p:nvSpPr>
          <p:cNvPr id="542" name="Shape 542"/>
          <p:cNvSpPr txBox="1"/>
          <p:nvPr/>
        </p:nvSpPr>
        <p:spPr>
          <a:xfrm>
            <a:off x="905400" y="5889625"/>
            <a:ext cx="73332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2400">
                <a:solidFill>
                  <a:srgbClr val="434343"/>
                </a:solidFill>
              </a:rPr>
              <a:t>图的</a:t>
            </a:r>
            <a:r>
              <a:rPr lang="en-GB" sz="2400">
                <a:solidFill>
                  <a:srgbClr val="434343"/>
                </a:solidFill>
              </a:rPr>
              <a:t>各个部分在不同的device上被执行</a:t>
            </a:r>
          </a:p>
        </p:txBody>
      </p:sp>
      <p:sp>
        <p:nvSpPr>
          <p:cNvPr id="543" name="Shape 543"/>
          <p:cNvSpPr/>
          <p:nvPr/>
        </p:nvSpPr>
        <p:spPr>
          <a:xfrm>
            <a:off x="6232478" y="4626389"/>
            <a:ext cx="1039272" cy="474735"/>
          </a:xfrm>
          <a:prstGeom prst="flowChartProcess">
            <a:avLst/>
          </a:prstGeom>
          <a:solidFill>
            <a:srgbClr val="C9DAF8"/>
          </a:solidFill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4" name="Shape 544"/>
          <p:cNvSpPr/>
          <p:nvPr/>
        </p:nvSpPr>
        <p:spPr>
          <a:xfrm>
            <a:off x="6232484" y="5258002"/>
            <a:ext cx="1039272" cy="474735"/>
          </a:xfrm>
          <a:prstGeom prst="flowChartProcess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FF5600"/>
                </a:solidFill>
              </a:rPr>
              <a:t>TensorFlow分布式训练 - </a:t>
            </a:r>
            <a:r>
              <a:rPr lang="en-GB">
                <a:solidFill>
                  <a:srgbClr val="FF5600"/>
                </a:solidFill>
              </a:rPr>
              <a:t>数据并行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>
              <a:solidFill>
                <a:srgbClr val="FF5600"/>
              </a:solidFill>
            </a:endParaRPr>
          </a:p>
        </p:txBody>
      </p:sp>
      <p:sp>
        <p:nvSpPr>
          <p:cNvPr id="550" name="Shape 550"/>
          <p:cNvSpPr/>
          <p:nvPr/>
        </p:nvSpPr>
        <p:spPr>
          <a:xfrm>
            <a:off x="2362750" y="2344639"/>
            <a:ext cx="1039272" cy="474735"/>
          </a:xfrm>
          <a:prstGeom prst="flowChartProcess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Graph</a:t>
            </a:r>
          </a:p>
        </p:txBody>
      </p:sp>
      <p:sp>
        <p:nvSpPr>
          <p:cNvPr id="551" name="Shape 551"/>
          <p:cNvSpPr/>
          <p:nvPr/>
        </p:nvSpPr>
        <p:spPr>
          <a:xfrm>
            <a:off x="828400" y="2317263"/>
            <a:ext cx="977700" cy="5295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A</a:t>
            </a:r>
          </a:p>
        </p:txBody>
      </p:sp>
      <p:cxnSp>
        <p:nvCxnSpPr>
          <p:cNvPr id="552" name="Shape 552"/>
          <p:cNvCxnSpPr>
            <a:stCxn id="551" idx="4"/>
            <a:endCxn id="550" idx="1"/>
          </p:cNvCxnSpPr>
          <p:nvPr/>
        </p:nvCxnSpPr>
        <p:spPr>
          <a:xfrm>
            <a:off x="1806100" y="2582013"/>
            <a:ext cx="55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553" name="Shape 553"/>
          <p:cNvSpPr/>
          <p:nvPr/>
        </p:nvSpPr>
        <p:spPr>
          <a:xfrm>
            <a:off x="2362750" y="3106638"/>
            <a:ext cx="1039272" cy="474735"/>
          </a:xfrm>
          <a:prstGeom prst="flowChartProcess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Graph</a:t>
            </a:r>
          </a:p>
        </p:txBody>
      </p:sp>
      <p:sp>
        <p:nvSpPr>
          <p:cNvPr id="554" name="Shape 554"/>
          <p:cNvSpPr/>
          <p:nvPr/>
        </p:nvSpPr>
        <p:spPr>
          <a:xfrm>
            <a:off x="828400" y="3079263"/>
            <a:ext cx="977700" cy="5295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B</a:t>
            </a:r>
          </a:p>
        </p:txBody>
      </p:sp>
      <p:cxnSp>
        <p:nvCxnSpPr>
          <p:cNvPr id="555" name="Shape 555"/>
          <p:cNvCxnSpPr>
            <a:stCxn id="554" idx="4"/>
            <a:endCxn id="553" idx="1"/>
          </p:cNvCxnSpPr>
          <p:nvPr/>
        </p:nvCxnSpPr>
        <p:spPr>
          <a:xfrm>
            <a:off x="1806100" y="3344013"/>
            <a:ext cx="55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556" name="Shape 556"/>
          <p:cNvSpPr/>
          <p:nvPr/>
        </p:nvSpPr>
        <p:spPr>
          <a:xfrm>
            <a:off x="2362750" y="3820964"/>
            <a:ext cx="1039272" cy="474735"/>
          </a:xfrm>
          <a:prstGeom prst="flowChartProcess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Graph</a:t>
            </a:r>
          </a:p>
        </p:txBody>
      </p:sp>
      <p:sp>
        <p:nvSpPr>
          <p:cNvPr id="557" name="Shape 557"/>
          <p:cNvSpPr/>
          <p:nvPr/>
        </p:nvSpPr>
        <p:spPr>
          <a:xfrm>
            <a:off x="828400" y="3793588"/>
            <a:ext cx="977700" cy="5295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C</a:t>
            </a:r>
          </a:p>
        </p:txBody>
      </p:sp>
      <p:cxnSp>
        <p:nvCxnSpPr>
          <p:cNvPr id="558" name="Shape 558"/>
          <p:cNvCxnSpPr>
            <a:stCxn id="557" idx="4"/>
            <a:endCxn id="556" idx="1"/>
          </p:cNvCxnSpPr>
          <p:nvPr/>
        </p:nvCxnSpPr>
        <p:spPr>
          <a:xfrm>
            <a:off x="1806100" y="4058338"/>
            <a:ext cx="55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559" name="Shape 559"/>
          <p:cNvSpPr/>
          <p:nvPr/>
        </p:nvSpPr>
        <p:spPr>
          <a:xfrm>
            <a:off x="2362750" y="4611489"/>
            <a:ext cx="1039272" cy="474735"/>
          </a:xfrm>
          <a:prstGeom prst="flowChartProcess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Graph</a:t>
            </a:r>
          </a:p>
        </p:txBody>
      </p:sp>
      <p:sp>
        <p:nvSpPr>
          <p:cNvPr id="560" name="Shape 560"/>
          <p:cNvSpPr/>
          <p:nvPr/>
        </p:nvSpPr>
        <p:spPr>
          <a:xfrm>
            <a:off x="828400" y="4584113"/>
            <a:ext cx="977700" cy="5295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D</a:t>
            </a:r>
          </a:p>
        </p:txBody>
      </p:sp>
      <p:cxnSp>
        <p:nvCxnSpPr>
          <p:cNvPr id="561" name="Shape 561"/>
          <p:cNvCxnSpPr>
            <a:stCxn id="560" idx="4"/>
            <a:endCxn id="559" idx="1"/>
          </p:cNvCxnSpPr>
          <p:nvPr/>
        </p:nvCxnSpPr>
        <p:spPr>
          <a:xfrm>
            <a:off x="1806100" y="4848863"/>
            <a:ext cx="55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562" name="Shape 562"/>
          <p:cNvSpPr txBox="1"/>
          <p:nvPr/>
        </p:nvSpPr>
        <p:spPr>
          <a:xfrm>
            <a:off x="4250600" y="2317275"/>
            <a:ext cx="3598800" cy="27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Clr>
                <a:srgbClr val="FF5600"/>
              </a:buClr>
              <a:buSzPct val="100000"/>
              <a:buChar char="●"/>
            </a:pPr>
            <a:r>
              <a:rPr lang="en-GB" sz="3000">
                <a:solidFill>
                  <a:srgbClr val="FF5600"/>
                </a:solidFill>
              </a:rPr>
              <a:t>输入数据被分片</a:t>
            </a: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Clr>
                <a:srgbClr val="FF5600"/>
              </a:buClr>
              <a:buSzPct val="100000"/>
              <a:buChar char="●"/>
            </a:pPr>
            <a:r>
              <a:rPr lang="en-GB" sz="3000">
                <a:solidFill>
                  <a:srgbClr val="FF5600"/>
                </a:solidFill>
              </a:rPr>
              <a:t>共享的图权重</a:t>
            </a:r>
          </a:p>
          <a:p>
            <a:pPr indent="-419100" lvl="0" marL="457200" rtl="0">
              <a:spcBef>
                <a:spcPts val="0"/>
              </a:spcBef>
              <a:buClr>
                <a:srgbClr val="FF5600"/>
              </a:buClr>
              <a:buSzPct val="100000"/>
              <a:buChar char="●"/>
            </a:pPr>
            <a:r>
              <a:rPr lang="en-GB" sz="3000">
                <a:solidFill>
                  <a:srgbClr val="FF5600"/>
                </a:solidFill>
              </a:rPr>
              <a:t>一样的图结构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56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/>
          <p:nvPr/>
        </p:nvSpPr>
        <p:spPr>
          <a:xfrm>
            <a:off x="1480250" y="1751850"/>
            <a:ext cx="7251600" cy="3734700"/>
          </a:xfrm>
          <a:prstGeom prst="rect">
            <a:avLst/>
          </a:prstGeom>
          <a:solidFill>
            <a:srgbClr val="F6F9F8"/>
          </a:solidFill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8" name="Shape 56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FF5600"/>
                </a:solidFill>
              </a:rPr>
              <a:t>TensorFlow分布式训练 - 数据并行 - In-Graph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>
              <a:solidFill>
                <a:srgbClr val="FF5600"/>
              </a:solidFill>
            </a:endParaRPr>
          </a:p>
        </p:txBody>
      </p:sp>
      <p:sp>
        <p:nvSpPr>
          <p:cNvPr id="569" name="Shape 569"/>
          <p:cNvSpPr/>
          <p:nvPr/>
        </p:nvSpPr>
        <p:spPr>
          <a:xfrm>
            <a:off x="4671375" y="2290339"/>
            <a:ext cx="1039272" cy="474735"/>
          </a:xfrm>
          <a:prstGeom prst="flowChartProcess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Graph</a:t>
            </a:r>
          </a:p>
        </p:txBody>
      </p:sp>
      <p:sp>
        <p:nvSpPr>
          <p:cNvPr id="570" name="Shape 570"/>
          <p:cNvSpPr/>
          <p:nvPr/>
        </p:nvSpPr>
        <p:spPr>
          <a:xfrm>
            <a:off x="3137025" y="2262963"/>
            <a:ext cx="977700" cy="5295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A</a:t>
            </a:r>
          </a:p>
        </p:txBody>
      </p:sp>
      <p:cxnSp>
        <p:nvCxnSpPr>
          <p:cNvPr id="571" name="Shape 571"/>
          <p:cNvCxnSpPr>
            <a:stCxn id="570" idx="4"/>
            <a:endCxn id="569" idx="1"/>
          </p:cNvCxnSpPr>
          <p:nvPr/>
        </p:nvCxnSpPr>
        <p:spPr>
          <a:xfrm>
            <a:off x="4114725" y="2527713"/>
            <a:ext cx="55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572" name="Shape 572"/>
          <p:cNvSpPr/>
          <p:nvPr/>
        </p:nvSpPr>
        <p:spPr>
          <a:xfrm>
            <a:off x="4671375" y="3052338"/>
            <a:ext cx="1039272" cy="474735"/>
          </a:xfrm>
          <a:prstGeom prst="flowChartProcess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Graph</a:t>
            </a:r>
          </a:p>
        </p:txBody>
      </p:sp>
      <p:sp>
        <p:nvSpPr>
          <p:cNvPr id="573" name="Shape 573"/>
          <p:cNvSpPr/>
          <p:nvPr/>
        </p:nvSpPr>
        <p:spPr>
          <a:xfrm>
            <a:off x="3137025" y="3024963"/>
            <a:ext cx="977700" cy="5295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B</a:t>
            </a:r>
          </a:p>
        </p:txBody>
      </p:sp>
      <p:cxnSp>
        <p:nvCxnSpPr>
          <p:cNvPr id="574" name="Shape 574"/>
          <p:cNvCxnSpPr>
            <a:stCxn id="573" idx="4"/>
            <a:endCxn id="572" idx="1"/>
          </p:cNvCxnSpPr>
          <p:nvPr/>
        </p:nvCxnSpPr>
        <p:spPr>
          <a:xfrm>
            <a:off x="4114725" y="3289713"/>
            <a:ext cx="55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575" name="Shape 575"/>
          <p:cNvSpPr/>
          <p:nvPr/>
        </p:nvSpPr>
        <p:spPr>
          <a:xfrm>
            <a:off x="4671375" y="3766664"/>
            <a:ext cx="1039272" cy="474735"/>
          </a:xfrm>
          <a:prstGeom prst="flowChartProcess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Graph</a:t>
            </a:r>
          </a:p>
        </p:txBody>
      </p:sp>
      <p:sp>
        <p:nvSpPr>
          <p:cNvPr id="576" name="Shape 576"/>
          <p:cNvSpPr/>
          <p:nvPr/>
        </p:nvSpPr>
        <p:spPr>
          <a:xfrm>
            <a:off x="3137025" y="3739288"/>
            <a:ext cx="977700" cy="5295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C</a:t>
            </a:r>
          </a:p>
        </p:txBody>
      </p:sp>
      <p:cxnSp>
        <p:nvCxnSpPr>
          <p:cNvPr id="577" name="Shape 577"/>
          <p:cNvCxnSpPr>
            <a:stCxn id="576" idx="4"/>
            <a:endCxn id="575" idx="1"/>
          </p:cNvCxnSpPr>
          <p:nvPr/>
        </p:nvCxnSpPr>
        <p:spPr>
          <a:xfrm>
            <a:off x="4114725" y="4004038"/>
            <a:ext cx="55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578" name="Shape 578"/>
          <p:cNvSpPr/>
          <p:nvPr/>
        </p:nvSpPr>
        <p:spPr>
          <a:xfrm>
            <a:off x="4671375" y="4557189"/>
            <a:ext cx="1039272" cy="474735"/>
          </a:xfrm>
          <a:prstGeom prst="flowChartProcess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Graph</a:t>
            </a:r>
          </a:p>
        </p:txBody>
      </p:sp>
      <p:sp>
        <p:nvSpPr>
          <p:cNvPr id="579" name="Shape 579"/>
          <p:cNvSpPr/>
          <p:nvPr/>
        </p:nvSpPr>
        <p:spPr>
          <a:xfrm>
            <a:off x="3137025" y="4529813"/>
            <a:ext cx="977700" cy="5295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D</a:t>
            </a:r>
          </a:p>
        </p:txBody>
      </p:sp>
      <p:cxnSp>
        <p:nvCxnSpPr>
          <p:cNvPr id="580" name="Shape 580"/>
          <p:cNvCxnSpPr>
            <a:stCxn id="579" idx="4"/>
            <a:endCxn id="578" idx="1"/>
          </p:cNvCxnSpPr>
          <p:nvPr/>
        </p:nvCxnSpPr>
        <p:spPr>
          <a:xfrm>
            <a:off x="4114725" y="4794563"/>
            <a:ext cx="55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581" name="Shape 581"/>
          <p:cNvSpPr/>
          <p:nvPr/>
        </p:nvSpPr>
        <p:spPr>
          <a:xfrm>
            <a:off x="1641088" y="3394876"/>
            <a:ext cx="1039272" cy="474735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tf.split</a:t>
            </a:r>
          </a:p>
        </p:txBody>
      </p:sp>
      <p:sp>
        <p:nvSpPr>
          <p:cNvPr id="582" name="Shape 582"/>
          <p:cNvSpPr/>
          <p:nvPr/>
        </p:nvSpPr>
        <p:spPr>
          <a:xfrm>
            <a:off x="206725" y="2741242"/>
            <a:ext cx="977700" cy="17820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A</a:t>
            </a:r>
            <a:br>
              <a:rPr lang="en-GB"/>
            </a:br>
            <a:r>
              <a:rPr lang="en-GB"/>
              <a:t>B</a:t>
            </a:r>
            <a:br>
              <a:rPr lang="en-GB"/>
            </a:br>
            <a:r>
              <a:rPr lang="en-GB"/>
              <a:t>C</a:t>
            </a:r>
            <a:br>
              <a:rPr lang="en-GB"/>
            </a:br>
            <a:r>
              <a:rPr lang="en-GB"/>
              <a:t>D</a:t>
            </a:r>
          </a:p>
        </p:txBody>
      </p:sp>
      <p:sp>
        <p:nvSpPr>
          <p:cNvPr id="583" name="Shape 583"/>
          <p:cNvSpPr/>
          <p:nvPr/>
        </p:nvSpPr>
        <p:spPr>
          <a:xfrm>
            <a:off x="6067325" y="3394864"/>
            <a:ext cx="1039272" cy="474735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tf.concat</a:t>
            </a:r>
          </a:p>
        </p:txBody>
      </p:sp>
      <p:sp>
        <p:nvSpPr>
          <p:cNvPr id="584" name="Shape 584"/>
          <p:cNvSpPr/>
          <p:nvPr/>
        </p:nvSpPr>
        <p:spPr>
          <a:xfrm>
            <a:off x="7463275" y="3394876"/>
            <a:ext cx="1039272" cy="474735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...</a:t>
            </a:r>
          </a:p>
        </p:txBody>
      </p:sp>
      <p:sp>
        <p:nvSpPr>
          <p:cNvPr id="585" name="Shape 585"/>
          <p:cNvSpPr txBox="1"/>
          <p:nvPr/>
        </p:nvSpPr>
        <p:spPr>
          <a:xfrm>
            <a:off x="6762950" y="1358025"/>
            <a:ext cx="19692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 sz="1800">
                <a:solidFill>
                  <a:srgbClr val="4A86E8"/>
                </a:solidFill>
              </a:rPr>
              <a:t>Whole Graph</a:t>
            </a:r>
          </a:p>
        </p:txBody>
      </p:sp>
      <p:sp>
        <p:nvSpPr>
          <p:cNvPr id="586" name="Shape 586"/>
          <p:cNvSpPr txBox="1"/>
          <p:nvPr/>
        </p:nvSpPr>
        <p:spPr>
          <a:xfrm>
            <a:off x="2050600" y="5676525"/>
            <a:ext cx="5412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Inside the whole graph, replica key part graph</a:t>
            </a:r>
          </a:p>
          <a:p>
            <a:pPr indent="-317500" lvl="0" marL="457200">
              <a:spcBef>
                <a:spcPts val="0"/>
              </a:spcBef>
              <a:buSzPct val="100000"/>
              <a:buChar char="●"/>
            </a:pPr>
            <a:r>
              <a:rPr lang="en-GB"/>
              <a:t>One client, one session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FF5600"/>
                </a:solidFill>
              </a:rPr>
              <a:t>TensorFlow分布式训练 - 数据并行 - Between-Graph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>
              <a:solidFill>
                <a:srgbClr val="FF5600"/>
              </a:solidFill>
            </a:endParaRPr>
          </a:p>
        </p:txBody>
      </p:sp>
      <p:sp>
        <p:nvSpPr>
          <p:cNvPr id="592" name="Shape 592"/>
          <p:cNvSpPr/>
          <p:nvPr/>
        </p:nvSpPr>
        <p:spPr>
          <a:xfrm>
            <a:off x="5517063" y="2139089"/>
            <a:ext cx="1039272" cy="474735"/>
          </a:xfrm>
          <a:prstGeom prst="flowChartProcess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Graph</a:t>
            </a:r>
          </a:p>
        </p:txBody>
      </p:sp>
      <p:sp>
        <p:nvSpPr>
          <p:cNvPr id="593" name="Shape 593"/>
          <p:cNvSpPr/>
          <p:nvPr/>
        </p:nvSpPr>
        <p:spPr>
          <a:xfrm>
            <a:off x="3982713" y="2111713"/>
            <a:ext cx="977700" cy="5295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A</a:t>
            </a:r>
          </a:p>
        </p:txBody>
      </p:sp>
      <p:cxnSp>
        <p:nvCxnSpPr>
          <p:cNvPr id="594" name="Shape 594"/>
          <p:cNvCxnSpPr>
            <a:stCxn id="593" idx="4"/>
            <a:endCxn id="592" idx="1"/>
          </p:cNvCxnSpPr>
          <p:nvPr/>
        </p:nvCxnSpPr>
        <p:spPr>
          <a:xfrm>
            <a:off x="4960413" y="2376463"/>
            <a:ext cx="55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595" name="Shape 595"/>
          <p:cNvSpPr/>
          <p:nvPr/>
        </p:nvSpPr>
        <p:spPr>
          <a:xfrm>
            <a:off x="5517063" y="2901088"/>
            <a:ext cx="1039272" cy="474735"/>
          </a:xfrm>
          <a:prstGeom prst="flowChartProcess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Graph</a:t>
            </a:r>
          </a:p>
        </p:txBody>
      </p:sp>
      <p:sp>
        <p:nvSpPr>
          <p:cNvPr id="596" name="Shape 596"/>
          <p:cNvSpPr/>
          <p:nvPr/>
        </p:nvSpPr>
        <p:spPr>
          <a:xfrm>
            <a:off x="3982713" y="2873713"/>
            <a:ext cx="977700" cy="5295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B</a:t>
            </a:r>
          </a:p>
        </p:txBody>
      </p:sp>
      <p:cxnSp>
        <p:nvCxnSpPr>
          <p:cNvPr id="597" name="Shape 597"/>
          <p:cNvCxnSpPr>
            <a:stCxn id="596" idx="4"/>
            <a:endCxn id="595" idx="1"/>
          </p:cNvCxnSpPr>
          <p:nvPr/>
        </p:nvCxnSpPr>
        <p:spPr>
          <a:xfrm>
            <a:off x="4960413" y="3138463"/>
            <a:ext cx="55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598" name="Shape 598"/>
          <p:cNvSpPr/>
          <p:nvPr/>
        </p:nvSpPr>
        <p:spPr>
          <a:xfrm>
            <a:off x="5517063" y="3615414"/>
            <a:ext cx="1039272" cy="474735"/>
          </a:xfrm>
          <a:prstGeom prst="flowChartProcess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Graph</a:t>
            </a:r>
          </a:p>
        </p:txBody>
      </p:sp>
      <p:sp>
        <p:nvSpPr>
          <p:cNvPr id="599" name="Shape 599"/>
          <p:cNvSpPr/>
          <p:nvPr/>
        </p:nvSpPr>
        <p:spPr>
          <a:xfrm>
            <a:off x="3982713" y="3588038"/>
            <a:ext cx="977700" cy="5295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C</a:t>
            </a:r>
          </a:p>
        </p:txBody>
      </p:sp>
      <p:cxnSp>
        <p:nvCxnSpPr>
          <p:cNvPr id="600" name="Shape 600"/>
          <p:cNvCxnSpPr>
            <a:stCxn id="599" idx="4"/>
            <a:endCxn id="598" idx="1"/>
          </p:cNvCxnSpPr>
          <p:nvPr/>
        </p:nvCxnSpPr>
        <p:spPr>
          <a:xfrm>
            <a:off x="4960413" y="3852788"/>
            <a:ext cx="55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601" name="Shape 601"/>
          <p:cNvSpPr/>
          <p:nvPr/>
        </p:nvSpPr>
        <p:spPr>
          <a:xfrm>
            <a:off x="5517063" y="4405939"/>
            <a:ext cx="1039272" cy="474735"/>
          </a:xfrm>
          <a:prstGeom prst="flowChartProcess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Graph</a:t>
            </a:r>
          </a:p>
        </p:txBody>
      </p:sp>
      <p:sp>
        <p:nvSpPr>
          <p:cNvPr id="602" name="Shape 602"/>
          <p:cNvSpPr/>
          <p:nvPr/>
        </p:nvSpPr>
        <p:spPr>
          <a:xfrm>
            <a:off x="3982713" y="4378563"/>
            <a:ext cx="977700" cy="5295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D</a:t>
            </a:r>
          </a:p>
        </p:txBody>
      </p:sp>
      <p:cxnSp>
        <p:nvCxnSpPr>
          <p:cNvPr id="603" name="Shape 603"/>
          <p:cNvCxnSpPr>
            <a:stCxn id="602" idx="4"/>
            <a:endCxn id="601" idx="1"/>
          </p:cNvCxnSpPr>
          <p:nvPr/>
        </p:nvCxnSpPr>
        <p:spPr>
          <a:xfrm>
            <a:off x="4960413" y="4643313"/>
            <a:ext cx="55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604" name="Shape 604"/>
          <p:cNvSpPr/>
          <p:nvPr/>
        </p:nvSpPr>
        <p:spPr>
          <a:xfrm>
            <a:off x="2478338" y="2618892"/>
            <a:ext cx="977700" cy="17820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A</a:t>
            </a:r>
            <a:br>
              <a:rPr lang="en-GB"/>
            </a:br>
            <a:r>
              <a:rPr lang="en-GB"/>
              <a:t>B</a:t>
            </a:r>
            <a:br>
              <a:rPr lang="en-GB"/>
            </a:br>
            <a:r>
              <a:rPr lang="en-GB"/>
              <a:t>C</a:t>
            </a:r>
            <a:br>
              <a:rPr lang="en-GB"/>
            </a:br>
            <a:r>
              <a:rPr lang="en-GB"/>
              <a:t>D</a:t>
            </a:r>
          </a:p>
        </p:txBody>
      </p:sp>
      <p:sp>
        <p:nvSpPr>
          <p:cNvPr id="605" name="Shape 605"/>
          <p:cNvSpPr txBox="1"/>
          <p:nvPr/>
        </p:nvSpPr>
        <p:spPr>
          <a:xfrm>
            <a:off x="2478338" y="5581450"/>
            <a:ext cx="5412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Replica</a:t>
            </a:r>
            <a:r>
              <a:rPr lang="en-GB"/>
              <a:t> whole graph</a:t>
            </a:r>
          </a:p>
          <a:p>
            <a:pPr indent="-317500" lvl="0" marL="457200" rtl="0">
              <a:spcBef>
                <a:spcPts val="0"/>
              </a:spcBef>
              <a:buSzPct val="100000"/>
              <a:buChar char="●"/>
            </a:pPr>
            <a:r>
              <a:rPr lang="en-GB"/>
              <a:t>Multi client, multi session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1" type="subTitle"/>
          </p:nvPr>
        </p:nvSpPr>
        <p:spPr>
          <a:xfrm>
            <a:off x="453475" y="563100"/>
            <a:ext cx="70953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sz="24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用TensorFlow来生成艺术照</a:t>
            </a:r>
          </a:p>
          <a:p>
            <a:pPr lvl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4000">
              <a:solidFill>
                <a:srgbClr val="F692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3" name="Shape 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" y="1458205"/>
            <a:ext cx="2284605" cy="2077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" y="3535703"/>
            <a:ext cx="2284606" cy="208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5199" y="1465975"/>
            <a:ext cx="2284606" cy="2082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5199" y="3538238"/>
            <a:ext cx="2284606" cy="208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99825" y="1456944"/>
            <a:ext cx="2284606" cy="208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79853" y="3538238"/>
            <a:ext cx="2295326" cy="208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59356" y="1465975"/>
            <a:ext cx="2284606" cy="2082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859356" y="3538238"/>
            <a:ext cx="2284606" cy="2082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-GB">
                <a:solidFill>
                  <a:srgbClr val="FF5600"/>
                </a:solidFill>
              </a:rPr>
              <a:t>Device-Placement</a:t>
            </a:r>
          </a:p>
        </p:txBody>
      </p:sp>
      <p:sp>
        <p:nvSpPr>
          <p:cNvPr id="611" name="Shape 611"/>
          <p:cNvSpPr/>
          <p:nvPr/>
        </p:nvSpPr>
        <p:spPr>
          <a:xfrm>
            <a:off x="545975" y="3047250"/>
            <a:ext cx="1930800" cy="76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2400"/>
              <a:t>分布式模型</a:t>
            </a:r>
          </a:p>
        </p:txBody>
      </p:sp>
      <p:sp>
        <p:nvSpPr>
          <p:cNvPr id="612" name="Shape 612"/>
          <p:cNvSpPr/>
          <p:nvPr/>
        </p:nvSpPr>
        <p:spPr>
          <a:xfrm>
            <a:off x="6464650" y="3047250"/>
            <a:ext cx="1930800" cy="76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/>
              <a:t>计算设备</a:t>
            </a:r>
          </a:p>
        </p:txBody>
      </p:sp>
      <p:cxnSp>
        <p:nvCxnSpPr>
          <p:cNvPr id="613" name="Shape 613"/>
          <p:cNvCxnSpPr>
            <a:endCxn id="612" idx="1"/>
          </p:cNvCxnSpPr>
          <p:nvPr/>
        </p:nvCxnSpPr>
        <p:spPr>
          <a:xfrm>
            <a:off x="2476750" y="3429000"/>
            <a:ext cx="398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614" name="Shape 614"/>
          <p:cNvSpPr txBox="1"/>
          <p:nvPr/>
        </p:nvSpPr>
        <p:spPr>
          <a:xfrm>
            <a:off x="3129375" y="2610025"/>
            <a:ext cx="26796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2400"/>
              <a:t>Device-Placement</a:t>
            </a:r>
          </a:p>
        </p:txBody>
      </p:sp>
      <p:sp>
        <p:nvSpPr>
          <p:cNvPr id="615" name="Shape 615"/>
          <p:cNvSpPr txBox="1"/>
          <p:nvPr/>
        </p:nvSpPr>
        <p:spPr>
          <a:xfrm>
            <a:off x="1369500" y="4263525"/>
            <a:ext cx="6405000" cy="17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solidFill>
                  <a:srgbClr val="FF5600"/>
                </a:solidFill>
              </a:rPr>
              <a:t>如何最优管理这些设备，有效分配运算任务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-GB">
                <a:solidFill>
                  <a:srgbClr val="FF5600"/>
                </a:solidFill>
              </a:rPr>
              <a:t>使用增强学习来进行Device-Placement</a:t>
            </a:r>
          </a:p>
        </p:txBody>
      </p:sp>
      <p:sp>
        <p:nvSpPr>
          <p:cNvPr id="621" name="Shape 621"/>
          <p:cNvSpPr/>
          <p:nvPr/>
        </p:nvSpPr>
        <p:spPr>
          <a:xfrm>
            <a:off x="2138063" y="4172500"/>
            <a:ext cx="857400" cy="609900"/>
          </a:xfrm>
          <a:prstGeom prst="rect">
            <a:avLst/>
          </a:prstGeom>
          <a:solidFill>
            <a:srgbClr val="3C78D8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2" name="Shape 622"/>
          <p:cNvSpPr/>
          <p:nvPr/>
        </p:nvSpPr>
        <p:spPr>
          <a:xfrm>
            <a:off x="2290463" y="4324900"/>
            <a:ext cx="857400" cy="609900"/>
          </a:xfrm>
          <a:prstGeom prst="rect">
            <a:avLst/>
          </a:prstGeom>
          <a:solidFill>
            <a:srgbClr val="3C78D8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3" name="Shape 623"/>
          <p:cNvSpPr/>
          <p:nvPr/>
        </p:nvSpPr>
        <p:spPr>
          <a:xfrm>
            <a:off x="353463" y="3742800"/>
            <a:ext cx="3119700" cy="1488300"/>
          </a:xfrm>
          <a:prstGeom prst="rect">
            <a:avLst/>
          </a:prstGeom>
          <a:solidFill>
            <a:srgbClr val="EEEEEE"/>
          </a:solidFill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4" name="Shape 624"/>
          <p:cNvSpPr/>
          <p:nvPr/>
        </p:nvSpPr>
        <p:spPr>
          <a:xfrm>
            <a:off x="429063" y="4172500"/>
            <a:ext cx="857400" cy="6099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5" name="Shape 625"/>
          <p:cNvSpPr/>
          <p:nvPr/>
        </p:nvSpPr>
        <p:spPr>
          <a:xfrm>
            <a:off x="581463" y="4324900"/>
            <a:ext cx="857400" cy="6099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6" name="Shape 626"/>
          <p:cNvSpPr/>
          <p:nvPr/>
        </p:nvSpPr>
        <p:spPr>
          <a:xfrm>
            <a:off x="733863" y="4477300"/>
            <a:ext cx="857400" cy="6099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CPU</a:t>
            </a:r>
          </a:p>
        </p:txBody>
      </p:sp>
      <p:sp>
        <p:nvSpPr>
          <p:cNvPr id="627" name="Shape 627"/>
          <p:cNvSpPr/>
          <p:nvPr/>
        </p:nvSpPr>
        <p:spPr>
          <a:xfrm>
            <a:off x="2138063" y="4172500"/>
            <a:ext cx="857400" cy="609900"/>
          </a:xfrm>
          <a:prstGeom prst="rect">
            <a:avLst/>
          </a:prstGeom>
          <a:solidFill>
            <a:srgbClr val="3C78D8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8" name="Shape 628"/>
          <p:cNvSpPr/>
          <p:nvPr/>
        </p:nvSpPr>
        <p:spPr>
          <a:xfrm>
            <a:off x="2290463" y="4324900"/>
            <a:ext cx="857400" cy="609900"/>
          </a:xfrm>
          <a:prstGeom prst="rect">
            <a:avLst/>
          </a:prstGeom>
          <a:solidFill>
            <a:srgbClr val="3C78D8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9" name="Shape 629"/>
          <p:cNvSpPr/>
          <p:nvPr/>
        </p:nvSpPr>
        <p:spPr>
          <a:xfrm>
            <a:off x="2442863" y="4477300"/>
            <a:ext cx="857400" cy="609900"/>
          </a:xfrm>
          <a:prstGeom prst="rect">
            <a:avLst/>
          </a:prstGeom>
          <a:solidFill>
            <a:srgbClr val="3C78D8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GPU</a:t>
            </a:r>
          </a:p>
        </p:txBody>
      </p:sp>
      <p:sp>
        <p:nvSpPr>
          <p:cNvPr id="630" name="Shape 630"/>
          <p:cNvSpPr txBox="1"/>
          <p:nvPr/>
        </p:nvSpPr>
        <p:spPr>
          <a:xfrm>
            <a:off x="785888" y="3730600"/>
            <a:ext cx="21972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D</a:t>
            </a:r>
            <a:r>
              <a:rPr lang="en-GB"/>
              <a:t>evices</a:t>
            </a:r>
          </a:p>
        </p:txBody>
      </p:sp>
      <p:grpSp>
        <p:nvGrpSpPr>
          <p:cNvPr id="631" name="Shape 631"/>
          <p:cNvGrpSpPr/>
          <p:nvPr/>
        </p:nvGrpSpPr>
        <p:grpSpPr>
          <a:xfrm>
            <a:off x="1343077" y="2637375"/>
            <a:ext cx="1237197" cy="895500"/>
            <a:chOff x="3872200" y="4035250"/>
            <a:chExt cx="1034100" cy="895500"/>
          </a:xfrm>
        </p:grpSpPr>
        <p:sp>
          <p:nvSpPr>
            <p:cNvPr id="632" name="Shape 632"/>
            <p:cNvSpPr/>
            <p:nvPr/>
          </p:nvSpPr>
          <p:spPr>
            <a:xfrm>
              <a:off x="3872200" y="4035250"/>
              <a:ext cx="1034100" cy="895500"/>
            </a:xfrm>
            <a:prstGeom prst="rect">
              <a:avLst/>
            </a:prstGeom>
            <a:solidFill>
              <a:srgbClr val="EEEEEE"/>
            </a:solidFill>
            <a:ln cap="flat" cmpd="sng" w="38100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l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633" name="Shape 633"/>
            <p:cNvPicPr preferRelativeResize="0"/>
            <p:nvPr/>
          </p:nvPicPr>
          <p:blipFill rotWithShape="1">
            <a:blip r:embed="rId3">
              <a:alphaModFix/>
            </a:blip>
            <a:srcRect b="10940" l="0" r="0" t="-10940"/>
            <a:stretch/>
          </p:blipFill>
          <p:spPr>
            <a:xfrm>
              <a:off x="3955125" y="4127175"/>
              <a:ext cx="904277" cy="6962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4" name="Shape 634"/>
          <p:cNvSpPr txBox="1"/>
          <p:nvPr/>
        </p:nvSpPr>
        <p:spPr>
          <a:xfrm>
            <a:off x="1312838" y="2561175"/>
            <a:ext cx="12588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M</a:t>
            </a:r>
            <a:r>
              <a:rPr lang="en-GB"/>
              <a:t>odel</a:t>
            </a:r>
          </a:p>
        </p:txBody>
      </p:sp>
      <p:sp>
        <p:nvSpPr>
          <p:cNvPr id="635" name="Shape 635"/>
          <p:cNvSpPr/>
          <p:nvPr/>
        </p:nvSpPr>
        <p:spPr>
          <a:xfrm>
            <a:off x="4330388" y="2571025"/>
            <a:ext cx="1369800" cy="20769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Policy</a:t>
            </a:r>
          </a:p>
        </p:txBody>
      </p:sp>
      <p:cxnSp>
        <p:nvCxnSpPr>
          <p:cNvPr id="636" name="Shape 636"/>
          <p:cNvCxnSpPr/>
          <p:nvPr/>
        </p:nvCxnSpPr>
        <p:spPr>
          <a:xfrm>
            <a:off x="3572513" y="3074750"/>
            <a:ext cx="601200" cy="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37" name="Shape 637"/>
          <p:cNvCxnSpPr/>
          <p:nvPr/>
        </p:nvCxnSpPr>
        <p:spPr>
          <a:xfrm>
            <a:off x="3572513" y="4370150"/>
            <a:ext cx="601200" cy="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38" name="Shape 638"/>
          <p:cNvSpPr/>
          <p:nvPr/>
        </p:nvSpPr>
        <p:spPr>
          <a:xfrm>
            <a:off x="6679138" y="2865325"/>
            <a:ext cx="2111400" cy="1488300"/>
          </a:xfrm>
          <a:prstGeom prst="rect">
            <a:avLst/>
          </a:prstGeom>
          <a:solidFill>
            <a:srgbClr val="EEEEEE"/>
          </a:solidFill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/>
              <a:t>分配任务(Ops)到设备</a:t>
            </a:r>
          </a:p>
        </p:txBody>
      </p:sp>
      <p:sp>
        <p:nvSpPr>
          <p:cNvPr id="639" name="Shape 639"/>
          <p:cNvSpPr txBox="1"/>
          <p:nvPr/>
        </p:nvSpPr>
        <p:spPr>
          <a:xfrm>
            <a:off x="1551275" y="1906250"/>
            <a:ext cx="8208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</a:p>
        </p:txBody>
      </p:sp>
      <p:sp>
        <p:nvSpPr>
          <p:cNvPr id="640" name="Shape 640"/>
          <p:cNvSpPr txBox="1"/>
          <p:nvPr/>
        </p:nvSpPr>
        <p:spPr>
          <a:xfrm>
            <a:off x="7210538" y="1906250"/>
            <a:ext cx="9264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Output</a:t>
            </a:r>
          </a:p>
        </p:txBody>
      </p:sp>
      <p:sp>
        <p:nvSpPr>
          <p:cNvPr id="641" name="Shape 641"/>
          <p:cNvSpPr txBox="1"/>
          <p:nvPr/>
        </p:nvSpPr>
        <p:spPr>
          <a:xfrm>
            <a:off x="4385888" y="1906250"/>
            <a:ext cx="12588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RL model</a:t>
            </a:r>
          </a:p>
        </p:txBody>
      </p:sp>
      <p:cxnSp>
        <p:nvCxnSpPr>
          <p:cNvPr id="642" name="Shape 642"/>
          <p:cNvCxnSpPr>
            <a:stCxn id="638" idx="2"/>
            <a:endCxn id="643" idx="3"/>
          </p:cNvCxnSpPr>
          <p:nvPr/>
        </p:nvCxnSpPr>
        <p:spPr>
          <a:xfrm rot="5400000">
            <a:off x="6926488" y="4383775"/>
            <a:ext cx="838500" cy="778200"/>
          </a:xfrm>
          <a:prstGeom prst="bentConnector2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44" name="Shape 644"/>
          <p:cNvSpPr txBox="1"/>
          <p:nvPr/>
        </p:nvSpPr>
        <p:spPr>
          <a:xfrm>
            <a:off x="7747863" y="4782400"/>
            <a:ext cx="9264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3" name="Shape 643"/>
          <p:cNvSpPr/>
          <p:nvPr/>
        </p:nvSpPr>
        <p:spPr>
          <a:xfrm>
            <a:off x="5527213" y="4819600"/>
            <a:ext cx="1429500" cy="7452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000000"/>
                </a:solidFill>
              </a:rPr>
              <a:t>Evaluate</a:t>
            </a:r>
          </a:p>
        </p:txBody>
      </p:sp>
      <p:cxnSp>
        <p:nvCxnSpPr>
          <p:cNvPr id="645" name="Shape 645"/>
          <p:cNvCxnSpPr>
            <a:stCxn id="643" idx="1"/>
            <a:endCxn id="635" idx="2"/>
          </p:cNvCxnSpPr>
          <p:nvPr/>
        </p:nvCxnSpPr>
        <p:spPr>
          <a:xfrm rot="10800000">
            <a:off x="5015413" y="4648000"/>
            <a:ext cx="511800" cy="544200"/>
          </a:xfrm>
          <a:prstGeom prst="bentConnector2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46" name="Shape 646"/>
          <p:cNvCxnSpPr>
            <a:stCxn id="635" idx="3"/>
            <a:endCxn id="638" idx="1"/>
          </p:cNvCxnSpPr>
          <p:nvPr/>
        </p:nvCxnSpPr>
        <p:spPr>
          <a:xfrm>
            <a:off x="5700188" y="3609475"/>
            <a:ext cx="978900" cy="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-GB">
                <a:solidFill>
                  <a:srgbClr val="FF5600"/>
                </a:solidFill>
                <a:latin typeface="Roboto"/>
                <a:ea typeface="Roboto"/>
                <a:cs typeface="Roboto"/>
                <a:sym typeface="Roboto"/>
              </a:rPr>
              <a:t>Learned Placement on Inception-V3</a:t>
            </a:r>
          </a:p>
        </p:txBody>
      </p:sp>
      <p:sp>
        <p:nvSpPr>
          <p:cNvPr id="652" name="Shape 652"/>
          <p:cNvSpPr txBox="1"/>
          <p:nvPr/>
        </p:nvSpPr>
        <p:spPr>
          <a:xfrm>
            <a:off x="311700" y="29102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653" name="Shape 653"/>
          <p:cNvPicPr preferRelativeResize="0"/>
          <p:nvPr/>
        </p:nvPicPr>
        <p:blipFill rotWithShape="1">
          <a:blip r:embed="rId3">
            <a:alphaModFix/>
          </a:blip>
          <a:srcRect b="64875" l="9848" r="786" t="7232"/>
          <a:stretch/>
        </p:blipFill>
        <p:spPr>
          <a:xfrm>
            <a:off x="112525" y="2481625"/>
            <a:ext cx="8918952" cy="2631951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Shape 654"/>
          <p:cNvSpPr txBox="1"/>
          <p:nvPr/>
        </p:nvSpPr>
        <p:spPr>
          <a:xfrm>
            <a:off x="311700" y="5743525"/>
            <a:ext cx="77115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</a:rPr>
              <a:t>白色：CPU (Ixion Haswell 2300)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</a:rPr>
              <a:t>其它颜色：</a:t>
            </a:r>
            <a:r>
              <a:rPr lang="en-GB">
                <a:solidFill>
                  <a:srgbClr val="999999"/>
                </a:solidFill>
              </a:rPr>
              <a:t>GPU (Nvidia Tesla K80)</a:t>
            </a:r>
          </a:p>
        </p:txBody>
      </p:sp>
      <p:sp>
        <p:nvSpPr>
          <p:cNvPr id="655" name="Shape 655"/>
          <p:cNvSpPr txBox="1"/>
          <p:nvPr/>
        </p:nvSpPr>
        <p:spPr>
          <a:xfrm>
            <a:off x="6874800" y="5894575"/>
            <a:ext cx="19575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更多详情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FF5600"/>
                </a:solidFill>
              </a:rPr>
              <a:t>社区介绍</a:t>
            </a:r>
          </a:p>
        </p:txBody>
      </p:sp>
      <p:sp>
        <p:nvSpPr>
          <p:cNvPr id="661" name="Shape 661"/>
          <p:cNvSpPr txBox="1"/>
          <p:nvPr>
            <p:ph idx="1" type="body"/>
          </p:nvPr>
        </p:nvSpPr>
        <p:spPr>
          <a:xfrm>
            <a:off x="4257025" y="4954325"/>
            <a:ext cx="3107100" cy="417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2400" u="sng">
                <a:solidFill>
                  <a:schemeClr val="hlink"/>
                </a:solidFill>
                <a:hlinkClick r:id="rId3"/>
              </a:rPr>
              <a:t>chinagdg.org</a:t>
            </a:r>
          </a:p>
        </p:txBody>
      </p:sp>
      <p:pic>
        <p:nvPicPr>
          <p:cNvPr id="662" name="Shape 6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025" y="4698825"/>
            <a:ext cx="2971800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Shape 6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356863"/>
            <a:ext cx="41148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Shape 664"/>
          <p:cNvSpPr txBox="1"/>
          <p:nvPr>
            <p:ph idx="1" type="body"/>
          </p:nvPr>
        </p:nvSpPr>
        <p:spPr>
          <a:xfrm>
            <a:off x="4257025" y="2187775"/>
            <a:ext cx="3533100" cy="417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 u="sng">
                <a:solidFill>
                  <a:schemeClr val="hlink"/>
                </a:solidFill>
                <a:hlinkClick r:id="rId6"/>
              </a:rPr>
              <a:t>developer.google.cn</a:t>
            </a:r>
          </a:p>
        </p:txBody>
      </p:sp>
      <p:pic>
        <p:nvPicPr>
          <p:cNvPr id="665" name="Shape 665"/>
          <p:cNvPicPr preferRelativeResize="0"/>
          <p:nvPr/>
        </p:nvPicPr>
        <p:blipFill rotWithShape="1">
          <a:blip r:embed="rId7">
            <a:alphaModFix/>
          </a:blip>
          <a:srcRect b="0" l="20139" r="20098" t="0"/>
          <a:stretch/>
        </p:blipFill>
        <p:spPr>
          <a:xfrm>
            <a:off x="311700" y="2338349"/>
            <a:ext cx="1956451" cy="184137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Shape 666"/>
          <p:cNvSpPr txBox="1"/>
          <p:nvPr>
            <p:ph idx="1" type="body"/>
          </p:nvPr>
        </p:nvSpPr>
        <p:spPr>
          <a:xfrm>
            <a:off x="4261600" y="3112925"/>
            <a:ext cx="4803300" cy="1841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2400" u="sng">
                <a:solidFill>
                  <a:schemeClr val="hlink"/>
                </a:solidFill>
                <a:hlinkClick r:id="rId8"/>
              </a:rPr>
              <a:t>t</a:t>
            </a:r>
            <a:r>
              <a:rPr lang="en-GB" sz="2400" u="sng">
                <a:solidFill>
                  <a:schemeClr val="hlink"/>
                </a:solidFill>
                <a:hlinkClick r:id="rId9"/>
              </a:rPr>
              <a:t>ensorflow</a:t>
            </a:r>
            <a:r>
              <a:rPr lang="en-GB" sz="2400" u="sng">
                <a:solidFill>
                  <a:schemeClr val="hlink"/>
                </a:solidFill>
                <a:hlinkClick r:id="rId10"/>
              </a:rPr>
              <a:t>.google</a:t>
            </a:r>
            <a:r>
              <a:rPr lang="en-GB" sz="2400" u="sng">
                <a:solidFill>
                  <a:srgbClr val="FF5600"/>
                </a:solidFill>
                <a:hlinkClick r:id="rId11"/>
              </a:rPr>
              <a:t>.cn</a:t>
            </a:r>
            <a:br>
              <a:rPr lang="en-GB" sz="2400">
                <a:solidFill>
                  <a:srgbClr val="FF5600"/>
                </a:solidFill>
              </a:rPr>
            </a:br>
            <a:r>
              <a:rPr lang="en-GB" sz="2200" u="sng">
                <a:solidFill>
                  <a:schemeClr val="hlink"/>
                </a:solidFill>
                <a:hlinkClick r:id="rId12"/>
              </a:rPr>
              <a:t>tensorflow-china@googlegroups.com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idx="1" type="subTitle"/>
          </p:nvPr>
        </p:nvSpPr>
        <p:spPr>
          <a:xfrm>
            <a:off x="453475" y="563100"/>
            <a:ext cx="70953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sz="24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用TensorFlow来定位识别图像</a:t>
            </a:r>
          </a:p>
          <a:p>
            <a:pPr lvl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4000">
              <a:solidFill>
                <a:srgbClr val="F692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425" y="1595400"/>
            <a:ext cx="4118450" cy="2758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2074" y="2214338"/>
            <a:ext cx="5217201" cy="349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idx="1" type="subTitle"/>
          </p:nvPr>
        </p:nvSpPr>
        <p:spPr>
          <a:xfrm>
            <a:off x="453475" y="563100"/>
            <a:ext cx="70953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sz="24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使用TensorFlow做钢琴陪练</a:t>
            </a:r>
          </a:p>
          <a:p>
            <a:pPr lvl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4000">
              <a:solidFill>
                <a:srgbClr val="F692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3" name="Shape 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1500" y="1283700"/>
            <a:ext cx="4762500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i-duet.png" id="184" name="Shape 1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781688"/>
            <a:ext cx="4762500" cy="26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/>
        </p:nvSpPr>
        <p:spPr>
          <a:xfrm>
            <a:off x="163350" y="5640125"/>
            <a:ext cx="88173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https://github.com/googlecreativelab/aiexperiments-ai-duet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nsorFlow-keynote-05.jpg" id="190" name="Shape 190"/>
          <p:cNvPicPr preferRelativeResize="0"/>
          <p:nvPr/>
        </p:nvPicPr>
        <p:blipFill rotWithShape="1">
          <a:blip r:embed="rId4">
            <a:alphaModFix/>
          </a:blip>
          <a:srcRect b="0" l="534" r="524" t="0"/>
          <a:stretch/>
        </p:blipFill>
        <p:spPr>
          <a:xfrm>
            <a:off x="1322450" y="1531179"/>
            <a:ext cx="6674788" cy="37956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_Translate_Icon.png" id="191" name="Shape 1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8125" y="162833"/>
            <a:ext cx="740006" cy="74000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6200675" y="3946800"/>
            <a:ext cx="2539500" cy="1355100"/>
          </a:xfrm>
          <a:prstGeom prst="rect">
            <a:avLst/>
          </a:prstGeom>
          <a:solidFill>
            <a:srgbClr val="F6911E"/>
          </a:solidFill>
          <a:ln>
            <a:noFill/>
          </a:ln>
        </p:spPr>
        <p:txBody>
          <a:bodyPr anchorCtr="0" anchor="ctr" bIns="0" lIns="0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i="1" lang="en-GB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Reduces Errors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i="1" lang="en-GB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By 55%-85%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3126025" y="5716767"/>
            <a:ext cx="50616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GB" sz="1100"/>
              <a:t>Sutskever et al. NIPS, Dec 2014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-GB" sz="1100"/>
              <a:t>Google Research Blog, Sept 2016 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-GB" sz="1100"/>
              <a:t>Wu et al. arXiv, Sept 2016</a:t>
            </a:r>
          </a:p>
        </p:txBody>
      </p:sp>
      <p:pic>
        <p:nvPicPr>
          <p:cNvPr id="194" name="Shape 1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8675" y="837067"/>
            <a:ext cx="523124" cy="52312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 txBox="1"/>
          <p:nvPr/>
        </p:nvSpPr>
        <p:spPr>
          <a:xfrm>
            <a:off x="966250" y="766829"/>
            <a:ext cx="3335100" cy="8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800">
                <a:solidFill>
                  <a:srgbClr val="EF6C00"/>
                </a:solidFill>
                <a:latin typeface="Roboto"/>
                <a:ea typeface="Roboto"/>
                <a:cs typeface="Roboto"/>
                <a:sym typeface="Roboto"/>
              </a:rPr>
              <a:t>Google 翻译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ilk_English-Chinese.gif"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2075" y="1915924"/>
            <a:ext cx="5379850" cy="302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675" y="837067"/>
            <a:ext cx="523124" cy="52312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 txBox="1"/>
          <p:nvPr/>
        </p:nvSpPr>
        <p:spPr>
          <a:xfrm>
            <a:off x="966250" y="766825"/>
            <a:ext cx="5840400" cy="8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800">
                <a:solidFill>
                  <a:srgbClr val="EF6C00"/>
                </a:solidFill>
                <a:latin typeface="Roboto"/>
                <a:ea typeface="Roboto"/>
                <a:cs typeface="Roboto"/>
                <a:sym typeface="Roboto"/>
              </a:rPr>
              <a:t>Google 翻译和OCR结合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martreply1.gif"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901" y="1638637"/>
            <a:ext cx="2105287" cy="3857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mail-inbox-logo-smaller.jpg" id="208" name="Shape 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2375" y="1346075"/>
            <a:ext cx="2144125" cy="128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 txBox="1"/>
          <p:nvPr/>
        </p:nvSpPr>
        <p:spPr>
          <a:xfrm>
            <a:off x="94525" y="3893400"/>
            <a:ext cx="26796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i="1" lang="en-GB" sz="1800">
                <a:solidFill>
                  <a:srgbClr val="3C78D8"/>
                </a:solidFill>
              </a:rPr>
              <a:t>2009年4月:</a:t>
            </a:r>
            <a:br>
              <a:rPr b="1" lang="en-GB" sz="1800">
                <a:solidFill>
                  <a:srgbClr val="3C78D8"/>
                </a:solidFill>
              </a:rPr>
            </a:br>
          </a:p>
          <a:p>
            <a:pPr lvl="0" rtl="0" algn="r">
              <a:spcBef>
                <a:spcPts val="0"/>
              </a:spcBef>
              <a:buNone/>
            </a:pPr>
            <a:r>
              <a:rPr b="1" i="1" lang="en-GB" sz="1800">
                <a:solidFill>
                  <a:srgbClr val="3C78D8"/>
                </a:solidFill>
              </a:rPr>
              <a:t>2015年11月:</a:t>
            </a:r>
          </a:p>
          <a:p>
            <a:pPr lvl="0" rtl="0" algn="r">
              <a:spcBef>
                <a:spcPts val="0"/>
              </a:spcBef>
              <a:buClr>
                <a:srgbClr val="A1E8D9"/>
              </a:buClr>
              <a:buSzPct val="61111"/>
              <a:buFont typeface="Arial"/>
              <a:buNone/>
            </a:pPr>
            <a:br>
              <a:rPr b="1" i="1" lang="en-GB" sz="1800">
                <a:solidFill>
                  <a:srgbClr val="3C78D8"/>
                </a:solidFill>
              </a:rPr>
            </a:br>
            <a:r>
              <a:rPr b="1" i="1" lang="en-GB" sz="1800">
                <a:solidFill>
                  <a:srgbClr val="3C78D8"/>
                </a:solidFill>
              </a:rPr>
              <a:t>2016年2月: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227400" y="2428800"/>
            <a:ext cx="4365600" cy="11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-GB" sz="4800">
                <a:solidFill>
                  <a:srgbClr val="EF6C00"/>
                </a:solidFill>
                <a:latin typeface="Roboto"/>
                <a:ea typeface="Roboto"/>
                <a:cs typeface="Roboto"/>
                <a:sym typeface="Roboto"/>
              </a:rPr>
              <a:t>智能回复</a:t>
            </a:r>
          </a:p>
        </p:txBody>
      </p:sp>
      <p:sp>
        <p:nvSpPr>
          <p:cNvPr id="211" name="Shape 211"/>
          <p:cNvSpPr txBox="1"/>
          <p:nvPr/>
        </p:nvSpPr>
        <p:spPr>
          <a:xfrm>
            <a:off x="2837725" y="3893400"/>
            <a:ext cx="26796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sz="1800">
                <a:solidFill>
                  <a:srgbClr val="3C78D8"/>
                </a:solidFill>
              </a:rPr>
              <a:t>愚人节玩笑</a:t>
            </a:r>
            <a:br>
              <a:rPr b="1" lang="en-GB" sz="1800">
                <a:solidFill>
                  <a:srgbClr val="3C78D8"/>
                </a:solidFill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rPr b="1" lang="en-GB" sz="1800">
                <a:solidFill>
                  <a:srgbClr val="3C78D8"/>
                </a:solidFill>
              </a:rPr>
              <a:t>真正发布</a:t>
            </a:r>
          </a:p>
          <a:p>
            <a:pPr lvl="0" rtl="0">
              <a:spcBef>
                <a:spcPts val="0"/>
              </a:spcBef>
              <a:buClr>
                <a:srgbClr val="A1E8D9"/>
              </a:buClr>
              <a:buSzPct val="61111"/>
              <a:buFont typeface="Arial"/>
              <a:buNone/>
            </a:pPr>
            <a:br>
              <a:rPr b="1" i="1" lang="en-GB" sz="1800">
                <a:solidFill>
                  <a:srgbClr val="3C78D8"/>
                </a:solidFill>
              </a:rPr>
            </a:br>
            <a:r>
              <a:rPr b="1" lang="en-GB" sz="1800">
                <a:solidFill>
                  <a:srgbClr val="3C78D8"/>
                </a:solidFill>
              </a:rPr>
              <a:t>&gt;10%的移动端回复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ustom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DB4437"/>
      </a:accent2>
      <a:accent3>
        <a:srgbClr val="3F3F3F"/>
      </a:accent3>
      <a:accent4>
        <a:srgbClr val="254A89"/>
      </a:accent4>
      <a:accent5>
        <a:srgbClr val="7B261F"/>
      </a:accent5>
      <a:accent6>
        <a:srgbClr val="232323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